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6" r:id="rId3"/>
    <p:sldId id="277" r:id="rId4"/>
    <p:sldId id="260" r:id="rId5"/>
    <p:sldId id="262" r:id="rId6"/>
    <p:sldId id="284" r:id="rId7"/>
    <p:sldId id="285" r:id="rId8"/>
    <p:sldId id="287" r:id="rId9"/>
    <p:sldId id="289" r:id="rId10"/>
    <p:sldId id="288" r:id="rId11"/>
    <p:sldId id="281" r:id="rId12"/>
    <p:sldId id="266" r:id="rId13"/>
    <p:sldId id="274" r:id="rId14"/>
    <p:sldId id="298" r:id="rId15"/>
    <p:sldId id="282" r:id="rId16"/>
    <p:sldId id="292" r:id="rId17"/>
    <p:sldId id="290" r:id="rId18"/>
    <p:sldId id="294" r:id="rId19"/>
    <p:sldId id="295" r:id="rId20"/>
    <p:sldId id="293" r:id="rId21"/>
    <p:sldId id="296" r:id="rId22"/>
    <p:sldId id="286" r:id="rId23"/>
    <p:sldId id="275"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2C22A-B1A8-3148-BB34-4F6E3D69F1AA}">
          <p14:sldIdLst>
            <p14:sldId id="256"/>
            <p14:sldId id="276"/>
            <p14:sldId id="277"/>
            <p14:sldId id="260"/>
            <p14:sldId id="262"/>
            <p14:sldId id="284"/>
            <p14:sldId id="285"/>
            <p14:sldId id="287"/>
            <p14:sldId id="289"/>
            <p14:sldId id="288"/>
            <p14:sldId id="281"/>
            <p14:sldId id="266"/>
            <p14:sldId id="274"/>
            <p14:sldId id="298"/>
            <p14:sldId id="282"/>
            <p14:sldId id="292"/>
            <p14:sldId id="290"/>
            <p14:sldId id="294"/>
            <p14:sldId id="295"/>
            <p14:sldId id="293"/>
            <p14:sldId id="296"/>
            <p14:sldId id="286"/>
            <p14:sldId id="275"/>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5"/>
    <p:restoredTop sz="81030"/>
  </p:normalViewPr>
  <p:slideViewPr>
    <p:cSldViewPr snapToGrid="0" snapToObjects="1">
      <p:cViewPr varScale="1">
        <p:scale>
          <a:sx n="56" d="100"/>
          <a:sy n="56" d="100"/>
        </p:scale>
        <p:origin x="1416" y="184"/>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7032-5181-D948-B1B2-459F641A623B}"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A3B87-AE89-7646-82B0-D267B9D394EA}" type="slidenum">
              <a:rPr lang="en-US" smtClean="0"/>
              <a:t>‹#›</a:t>
            </a:fld>
            <a:endParaRPr lang="en-US"/>
          </a:p>
        </p:txBody>
      </p:sp>
    </p:spTree>
    <p:extLst>
      <p:ext uri="{BB962C8B-B14F-4D97-AF65-F5344CB8AC3E}">
        <p14:creationId xmlns:p14="http://schemas.microsoft.com/office/powerpoint/2010/main" val="21033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volcano.oregonstate.edu/tambora-0"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cied.ucar.edu/shortcontent/mount-tambora-and-year-without-summer" TargetMode="External"/><Relationship Id="rId4" Type="http://schemas.openxmlformats.org/officeDocument/2006/relationships/hyperlink" Target="https://www.sciencedaily.com/terms/caldera.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olcano.si.edu/gvp_currenteruptions.cf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d41586-019-00752-3#ref-CR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a:t>
            </a:fld>
            <a:endParaRPr lang="en-US"/>
          </a:p>
        </p:txBody>
      </p:sp>
    </p:spTree>
    <p:extLst>
      <p:ext uri="{BB962C8B-B14F-4D97-AF65-F5344CB8AC3E}">
        <p14:creationId xmlns:p14="http://schemas.microsoft.com/office/powerpoint/2010/main" val="372478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16</a:t>
            </a:fld>
            <a:endParaRPr lang="en-US"/>
          </a:p>
        </p:txBody>
      </p:sp>
    </p:spTree>
    <p:extLst>
      <p:ext uri="{BB962C8B-B14F-4D97-AF65-F5344CB8AC3E}">
        <p14:creationId xmlns:p14="http://schemas.microsoft.com/office/powerpoint/2010/main" val="3804426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majority of Indonesia's volcano are located on a 3,000 km long chain called the </a:t>
            </a:r>
            <a:r>
              <a:rPr lang="en-GB" sz="1200" b="0" i="0" kern="1200" dirty="0" err="1">
                <a:solidFill>
                  <a:schemeClr val="tx1"/>
                </a:solidFill>
                <a:effectLst/>
                <a:latin typeface="+mn-lt"/>
                <a:ea typeface="+mn-ea"/>
                <a:cs typeface="+mn-cs"/>
              </a:rPr>
              <a:t>Sunda</a:t>
            </a:r>
            <a:r>
              <a:rPr lang="en-GB" sz="1200" b="0" i="0" kern="1200" dirty="0">
                <a:solidFill>
                  <a:schemeClr val="tx1"/>
                </a:solidFill>
                <a:effectLst/>
                <a:latin typeface="+mn-lt"/>
                <a:ea typeface="+mn-ea"/>
                <a:cs typeface="+mn-cs"/>
              </a:rPr>
              <a:t> Arc. Here, the subduction of the Indian Ocean crust underneath the Asian Plate produced most of these volcanoes.</a:t>
            </a:r>
          </a:p>
          <a:p>
            <a:r>
              <a:rPr lang="en-GB" sz="1200" b="0" i="0" kern="1200" dirty="0">
                <a:solidFill>
                  <a:schemeClr val="tx1"/>
                </a:solidFill>
                <a:effectLst/>
                <a:latin typeface="+mn-lt"/>
                <a:ea typeface="+mn-ea"/>
                <a:cs typeface="+mn-cs"/>
              </a:rPr>
              <a:t>Indonesia has 147 volcanoes and 76 of them are active volcanoes</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17</a:t>
            </a:fld>
            <a:endParaRPr lang="en-US"/>
          </a:p>
        </p:txBody>
      </p:sp>
    </p:spTree>
    <p:extLst>
      <p:ext uri="{BB962C8B-B14F-4D97-AF65-F5344CB8AC3E}">
        <p14:creationId xmlns:p14="http://schemas.microsoft.com/office/powerpoint/2010/main" val="132588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deadliest eruption in recorded history was the </a:t>
            </a:r>
            <a:r>
              <a:rPr lang="en-GB" sz="1200" b="0" i="0" u="none" strike="noStrike" kern="1200" dirty="0">
                <a:solidFill>
                  <a:schemeClr val="tx1"/>
                </a:solidFill>
                <a:effectLst/>
                <a:latin typeface="+mn-lt"/>
                <a:ea typeface="+mn-ea"/>
                <a:cs typeface="+mn-cs"/>
                <a:hlinkClick r:id="rId3"/>
              </a:rPr>
              <a:t>1815 explosion of Mount Tabora</a:t>
            </a:r>
            <a:r>
              <a:rPr lang="en-GB" sz="1200" b="0" i="0" kern="1200" dirty="0">
                <a:solidFill>
                  <a:schemeClr val="tx1"/>
                </a:solidFill>
                <a:effectLst/>
                <a:latin typeface="+mn-lt"/>
                <a:ea typeface="+mn-ea"/>
                <a:cs typeface="+mn-cs"/>
              </a:rPr>
              <a:t> in Indonesia. The blast was one of the most powerful ever documented and created a </a:t>
            </a:r>
            <a:r>
              <a:rPr lang="en-GB" sz="1200" b="0" i="0" u="none" strike="noStrike" kern="1200" dirty="0">
                <a:solidFill>
                  <a:schemeClr val="tx1"/>
                </a:solidFill>
                <a:effectLst/>
                <a:latin typeface="+mn-lt"/>
                <a:ea typeface="+mn-ea"/>
                <a:cs typeface="+mn-cs"/>
                <a:hlinkClick r:id="rId4"/>
              </a:rPr>
              <a:t>caldera</a:t>
            </a:r>
            <a:r>
              <a:rPr lang="en-GB" sz="1200" b="0" i="0" kern="1200" dirty="0">
                <a:solidFill>
                  <a:schemeClr val="tx1"/>
                </a:solidFill>
                <a:effectLst/>
                <a:latin typeface="+mn-lt"/>
                <a:ea typeface="+mn-ea"/>
                <a:cs typeface="+mn-cs"/>
              </a:rPr>
              <a:t>—essentially a crater—4 miles across and more than 3,600 feet deep. A superheated plume of hot ash and gas shot 28 miles into the sky, producing numerous pyroclastic flows when it collapsed.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eruption and its immediate dangers killed around 10,000 people. But that wasn't its only impact. The volcanic ash and gas injected into the atmosphere obscured the sun and increased the reflectivity of Earth, cooling its surface and causing what's known as the year without a summer. Starvation and disease during this time killed some 82,000 more people, and the gloomy conditions are often credited as the inspiration for gothic horror tales, such as </a:t>
            </a:r>
            <a:r>
              <a:rPr lang="en-GB" sz="1200" b="0" i="0" u="none" strike="noStrike" kern="1200" dirty="0">
                <a:solidFill>
                  <a:schemeClr val="tx1"/>
                </a:solidFill>
                <a:effectLst/>
                <a:latin typeface="+mn-lt"/>
                <a:ea typeface="+mn-ea"/>
                <a:cs typeface="+mn-cs"/>
                <a:hlinkClick r:id="rId5"/>
              </a:rPr>
              <a:t>Mary Shelley's </a:t>
            </a:r>
            <a:r>
              <a:rPr lang="en-GB" sz="1200" b="0" i="1" u="none" strike="noStrike" kern="1200" dirty="0">
                <a:solidFill>
                  <a:schemeClr val="tx1"/>
                </a:solidFill>
                <a:effectLst/>
                <a:latin typeface="+mn-lt"/>
                <a:ea typeface="+mn-ea"/>
                <a:cs typeface="+mn-cs"/>
                <a:hlinkClick r:id="rId5"/>
              </a:rPr>
              <a:t>Frankenstein</a:t>
            </a:r>
            <a:r>
              <a:rPr lang="en-GB"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18</a:t>
            </a:fld>
            <a:endParaRPr lang="en-US"/>
          </a:p>
        </p:txBody>
      </p:sp>
    </p:spTree>
    <p:extLst>
      <p:ext uri="{BB962C8B-B14F-4D97-AF65-F5344CB8AC3E}">
        <p14:creationId xmlns:p14="http://schemas.microsoft.com/office/powerpoint/2010/main" val="448743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bleak circumstances hit hardest in and around the Alpine regions of France, Germany, Austria, and Switzerland.</a:t>
            </a:r>
            <a:endParaRPr lang="en-US" dirty="0"/>
          </a:p>
          <a:p>
            <a:endParaRPr lang="en-US" dirty="0"/>
          </a:p>
          <a:p>
            <a:r>
              <a:rPr lang="en-US" dirty="0"/>
              <a:t>Mary Shelley: “It proved a wet, ungenial summer… and incessant rain often confined us for days to the house”</a:t>
            </a:r>
          </a:p>
          <a:p>
            <a:endParaRPr lang="en-US" dirty="0"/>
          </a:p>
          <a:p>
            <a:r>
              <a:rPr lang="en-GB" sz="1200" b="0" i="0" kern="1200" dirty="0">
                <a:solidFill>
                  <a:schemeClr val="tx1"/>
                </a:solidFill>
                <a:effectLst/>
                <a:latin typeface="+mn-lt"/>
                <a:ea typeface="+mn-ea"/>
                <a:cs typeface="+mn-cs"/>
              </a:rPr>
              <a:t>Geneva had been struck by flooding and famine, and soup kitchens were opened for the poor. There is evidence of the appalling weather in the group’s writings of the time. Mary observed that “the thunder storms that visit us are grander and more terrific than I have ever seen before.” </a:t>
            </a:r>
            <a:r>
              <a:rPr lang="en-GB" sz="1200" b="0" i="0" kern="1200" dirty="0" err="1">
                <a:solidFill>
                  <a:schemeClr val="tx1"/>
                </a:solidFill>
                <a:effectLst/>
                <a:latin typeface="+mn-lt"/>
                <a:ea typeface="+mn-ea"/>
                <a:cs typeface="+mn-cs"/>
              </a:rPr>
              <a:t>Favored</a:t>
            </a:r>
            <a:r>
              <a:rPr lang="en-GB" sz="1200" b="0" i="0" kern="1200" dirty="0">
                <a:solidFill>
                  <a:schemeClr val="tx1"/>
                </a:solidFill>
                <a:effectLst/>
                <a:latin typeface="+mn-lt"/>
                <a:ea typeface="+mn-ea"/>
                <a:cs typeface="+mn-cs"/>
              </a:rPr>
              <a:t> mountain roads remained impassable, and their evening pastime of rowing on Lake Geneva was often impossible because of strong gales and heavy rains. The perpetual heaviness of what should have been summer skies inspired Byron’s miserable lyric “Darkness,” in which the sun is permanently extinguished, and mankind dies:</a:t>
            </a:r>
          </a:p>
          <a:p>
            <a:r>
              <a:rPr lang="en-GB" dirty="0">
                <a:effectLst/>
              </a:rPr>
              <a:t>All earth was but one thought—and that was death,</a:t>
            </a:r>
            <a:br>
              <a:rPr lang="en-GB" dirty="0">
                <a:effectLst/>
              </a:rPr>
            </a:br>
            <a:r>
              <a:rPr lang="en-GB" dirty="0">
                <a:effectLst/>
              </a:rPr>
              <a:t>Immediate and inglorious; and the pang</a:t>
            </a:r>
            <a:br>
              <a:rPr lang="en-GB" dirty="0">
                <a:effectLst/>
              </a:rPr>
            </a:br>
            <a:r>
              <a:rPr lang="en-GB" dirty="0">
                <a:effectLst/>
              </a:rPr>
              <a:t>Of famine fed upon all entrails—men</a:t>
            </a:r>
            <a:br>
              <a:rPr lang="en-GB" dirty="0">
                <a:effectLst/>
              </a:rPr>
            </a:br>
            <a:r>
              <a:rPr lang="en-GB" dirty="0">
                <a:effectLst/>
              </a:rPr>
              <a:t>Died, and their bones were tombless as their flesh;</a:t>
            </a:r>
          </a:p>
          <a:p>
            <a:r>
              <a:rPr lang="en-GB" dirty="0">
                <a:effectLst/>
              </a:rPr>
              <a:t>The meagre by the meagre were devoured</a:t>
            </a:r>
          </a:p>
          <a:p>
            <a:br>
              <a:rPr lang="en-GB" dirty="0"/>
            </a:b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19</a:t>
            </a:fld>
            <a:endParaRPr lang="en-US"/>
          </a:p>
        </p:txBody>
      </p:sp>
    </p:spTree>
    <p:extLst>
      <p:ext uri="{BB962C8B-B14F-4D97-AF65-F5344CB8AC3E}">
        <p14:creationId xmlns:p14="http://schemas.microsoft.com/office/powerpoint/2010/main" val="333808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20</a:t>
            </a:fld>
            <a:endParaRPr lang="en-US"/>
          </a:p>
        </p:txBody>
      </p:sp>
    </p:spTree>
    <p:extLst>
      <p:ext uri="{BB962C8B-B14F-4D97-AF65-F5344CB8AC3E}">
        <p14:creationId xmlns:p14="http://schemas.microsoft.com/office/powerpoint/2010/main" val="417759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b="1" dirty="0"/>
              <a:t>48 volcanoes were in continuing eruption status</a:t>
            </a:r>
            <a:r>
              <a:rPr lang="en-US" dirty="0"/>
              <a:t> as of 27 January 2022. An eruption marked as "continuing" does not always mean persistent daily activity, but indicates at least intermittent eruptive events without a break of 3 months or more. Detailed statistics are not kept on daily activity, but </a:t>
            </a:r>
            <a:r>
              <a:rPr lang="en-US" b="1" dirty="0"/>
              <a:t>generally there are around 20 volcanoes actively erupting on any particular day</a:t>
            </a:r>
            <a:r>
              <a:rPr lang="en-US" dirty="0"/>
              <a:t>; this is a subset of the normal 40-50 with continuing eruptions. Source: </a:t>
            </a:r>
            <a:r>
              <a:rPr lang="en-US" dirty="0">
                <a:hlinkClick r:id="rId3"/>
              </a:rPr>
              <a:t>https://volcano.si.edu/gvp_currenteruptions.cfm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Volcanologists can predict eruptions</a:t>
            </a:r>
            <a:r>
              <a:rPr lang="en-GB" dirty="0"/>
              <a:t>—if they have a thorough understanding of a volcano's eruptive history, if they can install the proper instrumentation on a volcano well in advance of an eruption, and if they can continuously monitor and adequately interpret data coming from that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/articles/d41586-019-00752-3</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21</a:t>
            </a:fld>
            <a:endParaRPr lang="en-US"/>
          </a:p>
        </p:txBody>
      </p:sp>
    </p:spTree>
    <p:extLst>
      <p:ext uri="{BB962C8B-B14F-4D97-AF65-F5344CB8AC3E}">
        <p14:creationId xmlns:p14="http://schemas.microsoft.com/office/powerpoint/2010/main" val="300789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Other scientists, such as Matt Pritchard, a volcanologist at Cornell University in Ithaca, New York, are trying to develop algorithms that can spot changes in volcanoes using other types of satellite data, such as surface temperature or ash and gas emissions</a:t>
            </a:r>
            <a:r>
              <a:rPr lang="en-GB" sz="1200" b="0" i="0"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Working with Biggs and others, Pritchard hopes to use machine-learning techniques to sift through 17 years of data from NASA’s Terra and Aqua satellites, which measure heat coming off erupting volcanoes on Earth.</a:t>
            </a:r>
          </a:p>
          <a:p>
            <a:r>
              <a:rPr lang="en-GB" sz="1200" b="0" i="0" kern="1200" dirty="0">
                <a:solidFill>
                  <a:schemeClr val="tx1"/>
                </a:solidFill>
                <a:effectLst/>
                <a:latin typeface="+mn-lt"/>
                <a:ea typeface="+mn-ea"/>
                <a:cs typeface="+mn-cs"/>
              </a:rPr>
              <a:t>But he and his colleagues are just getting started with their algorithms, which have a long way to go. For now, at least, undergraduate students are much better than the machines at picking out eruptions.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22</a:t>
            </a:fld>
            <a:endParaRPr lang="en-US"/>
          </a:p>
        </p:txBody>
      </p:sp>
    </p:spTree>
    <p:extLst>
      <p:ext uri="{BB962C8B-B14F-4D97-AF65-F5344CB8AC3E}">
        <p14:creationId xmlns:p14="http://schemas.microsoft.com/office/powerpoint/2010/main" val="28039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Where are volcanic eruptions likely to occur? Start by looking at the geographic location and also the elevation</a:t>
            </a:r>
          </a:p>
        </p:txBody>
      </p:sp>
      <p:sp>
        <p:nvSpPr>
          <p:cNvPr id="4" name="Slide Number Placeholder 3"/>
          <p:cNvSpPr>
            <a:spLocks noGrp="1"/>
          </p:cNvSpPr>
          <p:nvPr>
            <p:ph type="sldNum" sz="quarter" idx="5"/>
          </p:nvPr>
        </p:nvSpPr>
        <p:spPr/>
        <p:txBody>
          <a:bodyPr/>
          <a:lstStyle/>
          <a:p>
            <a:fld id="{BD7A3B87-AE89-7646-82B0-D267B9D394EA}" type="slidenum">
              <a:rPr lang="en-US" smtClean="0"/>
              <a:t>5</a:t>
            </a:fld>
            <a:endParaRPr lang="en-US"/>
          </a:p>
        </p:txBody>
      </p:sp>
    </p:spTree>
    <p:extLst>
      <p:ext uri="{BB962C8B-B14F-4D97-AF65-F5344CB8AC3E}">
        <p14:creationId xmlns:p14="http://schemas.microsoft.com/office/powerpoint/2010/main" val="249250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the volcanoes are situated along the Ring of Fire</a:t>
            </a:r>
          </a:p>
        </p:txBody>
      </p:sp>
      <p:sp>
        <p:nvSpPr>
          <p:cNvPr id="4" name="Slide Number Placeholder 3"/>
          <p:cNvSpPr>
            <a:spLocks noGrp="1"/>
          </p:cNvSpPr>
          <p:nvPr>
            <p:ph type="sldNum" sz="quarter" idx="5"/>
          </p:nvPr>
        </p:nvSpPr>
        <p:spPr/>
        <p:txBody>
          <a:bodyPr/>
          <a:lstStyle/>
          <a:p>
            <a:fld id="{BD7A3B87-AE89-7646-82B0-D267B9D394EA}" type="slidenum">
              <a:rPr lang="en-US" smtClean="0"/>
              <a:t>6</a:t>
            </a:fld>
            <a:endParaRPr lang="en-US"/>
          </a:p>
        </p:txBody>
      </p:sp>
    </p:spTree>
    <p:extLst>
      <p:ext uri="{BB962C8B-B14F-4D97-AF65-F5344CB8AC3E}">
        <p14:creationId xmlns:p14="http://schemas.microsoft.com/office/powerpoint/2010/main" val="265336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VEI</a:t>
            </a:r>
            <a:r>
              <a:rPr lang="en-GB" dirty="0"/>
              <a:t> </a:t>
            </a:r>
            <a:r>
              <a:rPr lang="en-GB" sz="1200" b="0" i="0" u="none" strike="noStrike" kern="1200" dirty="0">
                <a:solidFill>
                  <a:schemeClr val="tx1"/>
                </a:solidFill>
                <a:effectLst/>
                <a:latin typeface="+mn-lt"/>
                <a:ea typeface="+mn-ea"/>
                <a:cs typeface="+mn-cs"/>
              </a:rPr>
              <a:t>count</a:t>
            </a:r>
            <a:r>
              <a:rPr lang="en-GB" dirty="0"/>
              <a:t> </a:t>
            </a:r>
          </a:p>
          <a:p>
            <a:r>
              <a:rPr lang="en-GB" sz="1200" b="0" i="0" u="none" strike="noStrike" kern="1200" dirty="0">
                <a:solidFill>
                  <a:schemeClr val="tx1"/>
                </a:solidFill>
                <a:effectLst/>
                <a:latin typeface="+mn-lt"/>
                <a:ea typeface="+mn-ea"/>
                <a:cs typeface="+mn-cs"/>
              </a:rPr>
              <a:t>0</a:t>
            </a:r>
            <a:r>
              <a:rPr lang="en-GB" dirty="0"/>
              <a:t> </a:t>
            </a:r>
            <a:r>
              <a:rPr lang="en-GB" sz="1200" b="0" i="0" u="none" strike="noStrike" kern="1200" dirty="0">
                <a:solidFill>
                  <a:schemeClr val="tx1"/>
                </a:solidFill>
                <a:effectLst/>
                <a:latin typeface="+mn-lt"/>
                <a:ea typeface="+mn-ea"/>
                <a:cs typeface="+mn-cs"/>
              </a:rPr>
              <a:t>1006</a:t>
            </a:r>
            <a:r>
              <a:rPr lang="en-GB" dirty="0"/>
              <a:t> </a:t>
            </a:r>
            <a:r>
              <a:rPr lang="en-GB" sz="1200" b="0" i="0" u="none" strike="noStrike" kern="1200" dirty="0">
                <a:solidFill>
                  <a:schemeClr val="tx1"/>
                </a:solidFill>
                <a:effectLst/>
                <a:latin typeface="+mn-lt"/>
                <a:ea typeface="+mn-ea"/>
                <a:cs typeface="+mn-cs"/>
              </a:rPr>
              <a:t>12%</a:t>
            </a:r>
            <a:r>
              <a:rPr lang="en-GB" dirty="0"/>
              <a:t> </a:t>
            </a:r>
          </a:p>
          <a:p>
            <a:r>
              <a:rPr lang="en-GB" sz="1200" b="0" i="0" u="none" strike="noStrike" kern="1200" dirty="0">
                <a:solidFill>
                  <a:schemeClr val="tx1"/>
                </a:solidFill>
                <a:effectLst/>
                <a:latin typeface="+mn-lt"/>
                <a:ea typeface="+mn-ea"/>
                <a:cs typeface="+mn-cs"/>
              </a:rPr>
              <a:t>1</a:t>
            </a:r>
            <a:r>
              <a:rPr lang="en-GB" dirty="0"/>
              <a:t> </a:t>
            </a:r>
            <a:r>
              <a:rPr lang="en-GB" sz="1200" b="0" i="0" u="none" strike="noStrike" kern="1200" dirty="0">
                <a:solidFill>
                  <a:schemeClr val="tx1"/>
                </a:solidFill>
                <a:effectLst/>
                <a:latin typeface="+mn-lt"/>
                <a:ea typeface="+mn-ea"/>
                <a:cs typeface="+mn-cs"/>
              </a:rPr>
              <a:t>1390</a:t>
            </a:r>
            <a:r>
              <a:rPr lang="en-GB" dirty="0"/>
              <a:t> </a:t>
            </a:r>
            <a:r>
              <a:rPr lang="en-GB" sz="1200" b="0" i="0" u="none" strike="noStrike" kern="1200" dirty="0">
                <a:solidFill>
                  <a:schemeClr val="tx1"/>
                </a:solidFill>
                <a:effectLst/>
                <a:latin typeface="+mn-lt"/>
                <a:ea typeface="+mn-ea"/>
                <a:cs typeface="+mn-cs"/>
              </a:rPr>
              <a:t>17%</a:t>
            </a:r>
            <a:r>
              <a:rPr lang="en-GB" dirty="0"/>
              <a:t> </a:t>
            </a:r>
          </a:p>
          <a:p>
            <a:r>
              <a:rPr lang="en-GB" sz="1200" b="0" i="0" u="none" strike="noStrike" kern="1200" dirty="0">
                <a:solidFill>
                  <a:schemeClr val="tx1"/>
                </a:solidFill>
                <a:effectLst/>
                <a:latin typeface="+mn-lt"/>
                <a:ea typeface="+mn-ea"/>
                <a:cs typeface="+mn-cs"/>
              </a:rPr>
              <a:t>2</a:t>
            </a:r>
            <a:r>
              <a:rPr lang="en-GB" dirty="0"/>
              <a:t> </a:t>
            </a:r>
            <a:r>
              <a:rPr lang="en-GB" sz="1200" b="0" i="0" u="none" strike="noStrike" kern="1200" dirty="0">
                <a:solidFill>
                  <a:schemeClr val="tx1"/>
                </a:solidFill>
                <a:effectLst/>
                <a:latin typeface="+mn-lt"/>
                <a:ea typeface="+mn-ea"/>
                <a:cs typeface="+mn-cs"/>
              </a:rPr>
              <a:t>4034</a:t>
            </a:r>
            <a:r>
              <a:rPr lang="en-GB" dirty="0"/>
              <a:t> </a:t>
            </a:r>
            <a:r>
              <a:rPr lang="en-GB" sz="1200" b="0" i="0" u="none" strike="noStrike" kern="1200" dirty="0">
                <a:solidFill>
                  <a:schemeClr val="tx1"/>
                </a:solidFill>
                <a:effectLst/>
                <a:latin typeface="+mn-lt"/>
                <a:ea typeface="+mn-ea"/>
                <a:cs typeface="+mn-cs"/>
              </a:rPr>
              <a:t>48%</a:t>
            </a:r>
            <a:r>
              <a:rPr lang="en-GB" dirty="0"/>
              <a:t> </a:t>
            </a:r>
          </a:p>
          <a:p>
            <a:r>
              <a:rPr lang="en-GB" sz="1200" b="0" i="0" u="none" strike="noStrike" kern="1200" dirty="0">
                <a:solidFill>
                  <a:schemeClr val="tx1"/>
                </a:solidFill>
                <a:effectLst/>
                <a:latin typeface="+mn-lt"/>
                <a:ea typeface="+mn-ea"/>
                <a:cs typeface="+mn-cs"/>
              </a:rPr>
              <a:t>3</a:t>
            </a:r>
            <a:r>
              <a:rPr lang="en-GB" dirty="0"/>
              <a:t> </a:t>
            </a:r>
            <a:r>
              <a:rPr lang="en-GB" sz="1200" b="0" i="0" u="none" strike="noStrike" kern="1200" dirty="0">
                <a:solidFill>
                  <a:schemeClr val="tx1"/>
                </a:solidFill>
                <a:effectLst/>
                <a:latin typeface="+mn-lt"/>
                <a:ea typeface="+mn-ea"/>
                <a:cs typeface="+mn-cs"/>
              </a:rPr>
              <a:t>1154</a:t>
            </a:r>
            <a:r>
              <a:rPr lang="en-GB" dirty="0"/>
              <a:t> </a:t>
            </a:r>
            <a:r>
              <a:rPr lang="en-GB" sz="1200" b="0" i="0" u="none" strike="noStrike" kern="1200" dirty="0">
                <a:solidFill>
                  <a:schemeClr val="tx1"/>
                </a:solidFill>
                <a:effectLst/>
                <a:latin typeface="+mn-lt"/>
                <a:ea typeface="+mn-ea"/>
                <a:cs typeface="+mn-cs"/>
              </a:rPr>
              <a:t>14%</a:t>
            </a:r>
            <a:r>
              <a:rPr lang="en-GB" dirty="0"/>
              <a:t> </a:t>
            </a:r>
          </a:p>
          <a:p>
            <a:r>
              <a:rPr lang="en-GB" sz="1200" b="0" i="0" u="none" strike="noStrike" kern="1200" dirty="0">
                <a:solidFill>
                  <a:schemeClr val="tx1"/>
                </a:solidFill>
                <a:effectLst/>
                <a:latin typeface="+mn-lt"/>
                <a:ea typeface="+mn-ea"/>
                <a:cs typeface="+mn-cs"/>
              </a:rPr>
              <a:t>4</a:t>
            </a:r>
            <a:r>
              <a:rPr lang="en-GB" dirty="0"/>
              <a:t> </a:t>
            </a:r>
            <a:r>
              <a:rPr lang="en-GB" sz="1200" b="0" i="0" u="none" strike="noStrike" kern="1200" dirty="0">
                <a:solidFill>
                  <a:schemeClr val="tx1"/>
                </a:solidFill>
                <a:effectLst/>
                <a:latin typeface="+mn-lt"/>
                <a:ea typeface="+mn-ea"/>
                <a:cs typeface="+mn-cs"/>
              </a:rPr>
              <a:t>506</a:t>
            </a:r>
            <a:r>
              <a:rPr lang="en-GB" dirty="0"/>
              <a:t> </a:t>
            </a:r>
            <a:r>
              <a:rPr lang="en-GB" sz="1200" b="0" i="0" u="none" strike="noStrike" kern="1200" dirty="0">
                <a:solidFill>
                  <a:schemeClr val="tx1"/>
                </a:solidFill>
                <a:effectLst/>
                <a:latin typeface="+mn-lt"/>
                <a:ea typeface="+mn-ea"/>
                <a:cs typeface="+mn-cs"/>
              </a:rPr>
              <a:t>6%</a:t>
            </a:r>
            <a:r>
              <a:rPr lang="en-GB" dirty="0"/>
              <a:t> </a:t>
            </a:r>
          </a:p>
          <a:p>
            <a:r>
              <a:rPr lang="en-GB" sz="1200" b="0" i="0" u="none" strike="noStrike" kern="1200" dirty="0">
                <a:solidFill>
                  <a:schemeClr val="tx1"/>
                </a:solidFill>
                <a:effectLst/>
                <a:latin typeface="+mn-lt"/>
                <a:ea typeface="+mn-ea"/>
                <a:cs typeface="+mn-cs"/>
              </a:rPr>
              <a:t>5</a:t>
            </a:r>
            <a:r>
              <a:rPr lang="en-GB" dirty="0"/>
              <a:t> </a:t>
            </a:r>
            <a:r>
              <a:rPr lang="en-GB" sz="1200" b="0" i="0" u="none" strike="noStrike" kern="1200" dirty="0">
                <a:solidFill>
                  <a:schemeClr val="tx1"/>
                </a:solidFill>
                <a:effectLst/>
                <a:latin typeface="+mn-lt"/>
                <a:ea typeface="+mn-ea"/>
                <a:cs typeface="+mn-cs"/>
              </a:rPr>
              <a:t>178</a:t>
            </a:r>
            <a:r>
              <a:rPr lang="en-GB" dirty="0"/>
              <a:t> </a:t>
            </a:r>
            <a:r>
              <a:rPr lang="en-GB" sz="1200" b="0" i="0" u="none" strike="noStrike" kern="1200" dirty="0">
                <a:solidFill>
                  <a:schemeClr val="tx1"/>
                </a:solidFill>
                <a:effectLst/>
                <a:latin typeface="+mn-lt"/>
                <a:ea typeface="+mn-ea"/>
                <a:cs typeface="+mn-cs"/>
              </a:rPr>
              <a:t>2%</a:t>
            </a:r>
            <a:r>
              <a:rPr lang="en-GB" dirty="0"/>
              <a:t> </a:t>
            </a:r>
          </a:p>
          <a:p>
            <a:r>
              <a:rPr lang="en-GB" sz="1200" b="0" i="0" u="none" strike="noStrike" kern="1200" dirty="0">
                <a:solidFill>
                  <a:schemeClr val="tx1"/>
                </a:solidFill>
                <a:effectLst/>
                <a:latin typeface="+mn-lt"/>
                <a:ea typeface="+mn-ea"/>
                <a:cs typeface="+mn-cs"/>
              </a:rPr>
              <a:t>6</a:t>
            </a:r>
            <a:r>
              <a:rPr lang="en-GB" dirty="0"/>
              <a:t> </a:t>
            </a:r>
            <a:r>
              <a:rPr lang="en-GB" sz="1200" b="0" i="0" u="none" strike="noStrike" kern="1200" dirty="0">
                <a:solidFill>
                  <a:schemeClr val="tx1"/>
                </a:solidFill>
                <a:effectLst/>
                <a:latin typeface="+mn-lt"/>
                <a:ea typeface="+mn-ea"/>
                <a:cs typeface="+mn-cs"/>
              </a:rPr>
              <a:t>52</a:t>
            </a:r>
            <a:r>
              <a:rPr lang="en-GB" dirty="0"/>
              <a:t> </a:t>
            </a:r>
            <a:r>
              <a:rPr lang="en-GB" sz="1200" b="0" i="0" u="none" strike="noStrike" kern="1200" dirty="0">
                <a:solidFill>
                  <a:schemeClr val="tx1"/>
                </a:solidFill>
                <a:effectLst/>
                <a:latin typeface="+mn-lt"/>
                <a:ea typeface="+mn-ea"/>
                <a:cs typeface="+mn-cs"/>
              </a:rPr>
              <a:t>1%</a:t>
            </a:r>
            <a:r>
              <a:rPr lang="en-GB" dirty="0"/>
              <a:t> </a:t>
            </a:r>
          </a:p>
          <a:p>
            <a:r>
              <a:rPr lang="en-GB" sz="1200" b="0" i="0" u="none" strike="noStrike" kern="1200" dirty="0">
                <a:solidFill>
                  <a:schemeClr val="tx1"/>
                </a:solidFill>
                <a:effectLst/>
                <a:latin typeface="+mn-lt"/>
                <a:ea typeface="+mn-ea"/>
                <a:cs typeface="+mn-cs"/>
              </a:rPr>
              <a:t>7</a:t>
            </a:r>
            <a:r>
              <a:rPr lang="en-GB" dirty="0"/>
              <a:t> </a:t>
            </a:r>
            <a:r>
              <a:rPr lang="en-GB" sz="1200" b="0" i="0" u="none" strike="noStrike" kern="1200" dirty="0">
                <a:solidFill>
                  <a:schemeClr val="tx1"/>
                </a:solidFill>
                <a:effectLst/>
                <a:latin typeface="+mn-lt"/>
                <a:ea typeface="+mn-ea"/>
                <a:cs typeface="+mn-cs"/>
              </a:rPr>
              <a:t>8</a:t>
            </a:r>
            <a:r>
              <a:rPr lang="en-GB" dirty="0"/>
              <a:t> </a:t>
            </a:r>
            <a:r>
              <a:rPr lang="en-GB" sz="1200" b="0" i="0" u="none" strike="noStrike" kern="1200" dirty="0">
                <a:solidFill>
                  <a:schemeClr val="tx1"/>
                </a:solidFill>
                <a:effectLst/>
                <a:latin typeface="+mn-lt"/>
                <a:ea typeface="+mn-ea"/>
                <a:cs typeface="+mn-cs"/>
              </a:rPr>
              <a:t>0%</a:t>
            </a:r>
            <a:r>
              <a:rPr lang="en-GB" dirty="0"/>
              <a:t> </a:t>
            </a:r>
          </a:p>
          <a:p>
            <a:r>
              <a:rPr lang="en-GB" sz="1200" b="0" i="0" u="none" strike="noStrike" kern="1200" dirty="0">
                <a:solidFill>
                  <a:schemeClr val="tx1"/>
                </a:solidFill>
                <a:effectLst/>
                <a:latin typeface="+mn-lt"/>
                <a:ea typeface="+mn-ea"/>
                <a:cs typeface="+mn-cs"/>
              </a:rPr>
              <a:t>8328</a:t>
            </a:r>
            <a:r>
              <a:rPr lang="en-GB" dirty="0"/>
              <a:t> </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7</a:t>
            </a:fld>
            <a:endParaRPr lang="en-US"/>
          </a:p>
        </p:txBody>
      </p:sp>
    </p:spTree>
    <p:extLst>
      <p:ext uri="{BB962C8B-B14F-4D97-AF65-F5344CB8AC3E}">
        <p14:creationId xmlns:p14="http://schemas.microsoft.com/office/powerpoint/2010/main" val="5454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are stratovolcanoes</a:t>
            </a:r>
          </a:p>
          <a:p>
            <a:r>
              <a:rPr lang="en-US" dirty="0"/>
              <a:t>12% are shield volcanoes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8</a:t>
            </a:fld>
            <a:endParaRPr lang="en-US"/>
          </a:p>
        </p:txBody>
      </p:sp>
    </p:spTree>
    <p:extLst>
      <p:ext uri="{BB962C8B-B14F-4D97-AF65-F5344CB8AC3E}">
        <p14:creationId xmlns:p14="http://schemas.microsoft.com/office/powerpoint/2010/main" val="68012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volcanoes erupt rarely (from what we know)</a:t>
            </a:r>
          </a:p>
          <a:p>
            <a:r>
              <a:rPr lang="en-US" dirty="0"/>
              <a:t>- 27% have only erupted once </a:t>
            </a:r>
          </a:p>
          <a:p>
            <a:r>
              <a:rPr lang="en-US" dirty="0"/>
              <a:t>- 72% 10 or fewer eruptions</a:t>
            </a:r>
          </a:p>
          <a:p>
            <a:r>
              <a:rPr lang="en-US" dirty="0"/>
              <a:t>- 83% 20 or fewer</a:t>
            </a:r>
          </a:p>
          <a:p>
            <a:r>
              <a:rPr lang="en-US" dirty="0"/>
              <a:t>- 95% 50 or fewer</a:t>
            </a:r>
          </a:p>
          <a:p>
            <a:endParaRPr lang="en-US" dirty="0"/>
          </a:p>
          <a:p>
            <a:r>
              <a:rPr lang="en-US" dirty="0"/>
              <a:t>But there are some volcanoes that we know erupt a lot.</a:t>
            </a:r>
          </a:p>
          <a:p>
            <a:r>
              <a:rPr lang="en-US" dirty="0"/>
              <a:t>8 of the volcanoes have known to have erupted at least 100 times.</a:t>
            </a:r>
          </a:p>
        </p:txBody>
      </p:sp>
      <p:sp>
        <p:nvSpPr>
          <p:cNvPr id="4" name="Slide Number Placeholder 3"/>
          <p:cNvSpPr>
            <a:spLocks noGrp="1"/>
          </p:cNvSpPr>
          <p:nvPr>
            <p:ph type="sldNum" sz="quarter" idx="5"/>
          </p:nvPr>
        </p:nvSpPr>
        <p:spPr/>
        <p:txBody>
          <a:bodyPr/>
          <a:lstStyle/>
          <a:p>
            <a:fld id="{BD7A3B87-AE89-7646-82B0-D267B9D394EA}" type="slidenum">
              <a:rPr lang="en-US" smtClean="0"/>
              <a:t>9</a:t>
            </a:fld>
            <a:endParaRPr lang="en-US"/>
          </a:p>
        </p:txBody>
      </p:sp>
    </p:spTree>
    <p:extLst>
      <p:ext uri="{BB962C8B-B14F-4D97-AF65-F5344CB8AC3E}">
        <p14:creationId xmlns:p14="http://schemas.microsoft.com/office/powerpoint/2010/main" val="420221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One – Note the large count in 1815 – approximately 100,000 people killed</a:t>
            </a:r>
          </a:p>
          <a:p>
            <a:r>
              <a:rPr lang="en-US" dirty="0"/>
              <a:t>Graph Two – Three large counts are apparent</a:t>
            </a:r>
          </a:p>
          <a:p>
            <a:pPr marL="171450" indent="-171450">
              <a:buFont typeface="Arial" panose="020B0604020202020204" pitchFamily="34" charset="0"/>
              <a:buChar char="•"/>
            </a:pPr>
            <a:r>
              <a:rPr lang="en-US" dirty="0"/>
              <a:t>1883 Krakatoa in Indonesia, 36,000 killed</a:t>
            </a:r>
          </a:p>
          <a:p>
            <a:pPr marL="171450" indent="-171450">
              <a:buFont typeface="Arial" panose="020B0604020202020204" pitchFamily="34" charset="0"/>
              <a:buChar char="•"/>
            </a:pPr>
            <a:r>
              <a:rPr lang="en-US" dirty="0"/>
              <a:t>1902 </a:t>
            </a:r>
            <a:r>
              <a:rPr lang="en-US" dirty="0" err="1"/>
              <a:t>Pelee</a:t>
            </a:r>
            <a:r>
              <a:rPr lang="en-US" dirty="0"/>
              <a:t> in Martinique, 30,000 killed</a:t>
            </a:r>
          </a:p>
          <a:p>
            <a:pPr marL="171450" indent="-171450">
              <a:buFont typeface="Arial" panose="020B0604020202020204" pitchFamily="34" charset="0"/>
              <a:buChar char="•"/>
            </a:pPr>
            <a:r>
              <a:rPr lang="en-US" dirty="0"/>
              <a:t>1985 </a:t>
            </a:r>
            <a:r>
              <a:rPr lang="en-US" dirty="0" err="1"/>
              <a:t>Nevado</a:t>
            </a:r>
            <a:r>
              <a:rPr lang="en-US" dirty="0"/>
              <a:t> del Ruiz in Colombia, 23,000 killed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greys are where the datasets didn’t match up – NAs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12</a:t>
            </a:fld>
            <a:endParaRPr lang="en-US"/>
          </a:p>
        </p:txBody>
      </p:sp>
    </p:spTree>
    <p:extLst>
      <p:ext uri="{BB962C8B-B14F-4D97-AF65-F5344CB8AC3E}">
        <p14:creationId xmlns:p14="http://schemas.microsoft.com/office/powerpoint/2010/main" val="398998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present, about 800 million people live within 100 km of an active volcano - a distance well within reach of potentially lethal volcanic hazards. Of these, about 200 million are in Indonesia</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13</a:t>
            </a:fld>
            <a:endParaRPr lang="en-US"/>
          </a:p>
        </p:txBody>
      </p:sp>
    </p:spTree>
    <p:extLst>
      <p:ext uri="{BB962C8B-B14F-4D97-AF65-F5344CB8AC3E}">
        <p14:creationId xmlns:p14="http://schemas.microsoft.com/office/powerpoint/2010/main" val="1279845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are 3 and lower as previously seen – we can see some of the larger ones – look at Indonesia especially. Tambora</a:t>
            </a:r>
          </a:p>
        </p:txBody>
      </p:sp>
      <p:sp>
        <p:nvSpPr>
          <p:cNvPr id="4" name="Slide Number Placeholder 3"/>
          <p:cNvSpPr>
            <a:spLocks noGrp="1"/>
          </p:cNvSpPr>
          <p:nvPr>
            <p:ph type="sldNum" sz="quarter" idx="5"/>
          </p:nvPr>
        </p:nvSpPr>
        <p:spPr/>
        <p:txBody>
          <a:bodyPr/>
          <a:lstStyle/>
          <a:p>
            <a:fld id="{BD7A3B87-AE89-7646-82B0-D267B9D394EA}" type="slidenum">
              <a:rPr lang="en-US" smtClean="0"/>
              <a:t>14</a:t>
            </a:fld>
            <a:endParaRPr lang="en-US"/>
          </a:p>
        </p:txBody>
      </p:sp>
    </p:spTree>
    <p:extLst>
      <p:ext uri="{BB962C8B-B14F-4D97-AF65-F5344CB8AC3E}">
        <p14:creationId xmlns:p14="http://schemas.microsoft.com/office/powerpoint/2010/main" val="123313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urkvolc.com/eruption-siz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761E-B182-3540-94F6-93EAF8254932}"/>
              </a:ext>
            </a:extLst>
          </p:cNvPr>
          <p:cNvSpPr>
            <a:spLocks noGrp="1"/>
          </p:cNvSpPr>
          <p:nvPr>
            <p:ph type="ctrTitle"/>
          </p:nvPr>
        </p:nvSpPr>
        <p:spPr>
          <a:xfrm>
            <a:off x="2593034" y="-666814"/>
            <a:ext cx="9448800" cy="1825096"/>
          </a:xfrm>
        </p:spPr>
        <p:txBody>
          <a:bodyPr/>
          <a:lstStyle/>
          <a:p>
            <a:pPr algn="r"/>
            <a:r>
              <a:rPr lang="en-US" b="1" dirty="0"/>
              <a:t>Volcanoes</a:t>
            </a:r>
          </a:p>
        </p:txBody>
      </p:sp>
      <p:sp>
        <p:nvSpPr>
          <p:cNvPr id="3" name="Subtitle 2">
            <a:extLst>
              <a:ext uri="{FF2B5EF4-FFF2-40B4-BE49-F238E27FC236}">
                <a16:creationId xmlns:a16="http://schemas.microsoft.com/office/drawing/2014/main" id="{079303C3-60C6-CC4D-AD0B-68FC4454DD31}"/>
              </a:ext>
            </a:extLst>
          </p:cNvPr>
          <p:cNvSpPr>
            <a:spLocks noGrp="1"/>
          </p:cNvSpPr>
          <p:nvPr>
            <p:ph type="subTitle" idx="1"/>
          </p:nvPr>
        </p:nvSpPr>
        <p:spPr>
          <a:xfrm>
            <a:off x="6646984" y="1158282"/>
            <a:ext cx="5394849" cy="685800"/>
          </a:xfrm>
        </p:spPr>
        <p:txBody>
          <a:bodyPr/>
          <a:lstStyle/>
          <a:p>
            <a:pPr algn="r"/>
            <a:r>
              <a:rPr lang="en-US" b="1" dirty="0"/>
              <a:t>Guaranteed to blow your mind</a:t>
            </a:r>
          </a:p>
        </p:txBody>
      </p:sp>
      <p:sp>
        <p:nvSpPr>
          <p:cNvPr id="4" name="Subtitle 2">
            <a:extLst>
              <a:ext uri="{FF2B5EF4-FFF2-40B4-BE49-F238E27FC236}">
                <a16:creationId xmlns:a16="http://schemas.microsoft.com/office/drawing/2014/main" id="{88707A52-A386-8D41-BC76-722BFFA8ADA6}"/>
              </a:ext>
            </a:extLst>
          </p:cNvPr>
          <p:cNvSpPr txBox="1">
            <a:spLocks/>
          </p:cNvSpPr>
          <p:nvPr/>
        </p:nvSpPr>
        <p:spPr>
          <a:xfrm>
            <a:off x="222737" y="5298831"/>
            <a:ext cx="6318739" cy="18250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Data Analysis Presentation by Lucy Burns</a:t>
            </a:r>
          </a:p>
          <a:p>
            <a:r>
              <a:rPr lang="en-US" sz="2400" b="1" dirty="0"/>
              <a:t>CodeClan Cohort D12</a:t>
            </a:r>
          </a:p>
          <a:p>
            <a:r>
              <a:rPr lang="en-US" sz="2400" b="1" dirty="0"/>
              <a:t>March 16</a:t>
            </a:r>
            <a:r>
              <a:rPr lang="en-US" sz="2400" b="1" baseline="30000" dirty="0"/>
              <a:t>th</a:t>
            </a:r>
            <a:r>
              <a:rPr lang="en-US" sz="2400" b="1" dirty="0"/>
              <a:t> 2022</a:t>
            </a:r>
          </a:p>
        </p:txBody>
      </p:sp>
    </p:spTree>
    <p:extLst>
      <p:ext uri="{BB962C8B-B14F-4D97-AF65-F5344CB8AC3E}">
        <p14:creationId xmlns:p14="http://schemas.microsoft.com/office/powerpoint/2010/main" val="272180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4643-452E-B24F-82AD-22D68314898D}"/>
              </a:ext>
            </a:extLst>
          </p:cNvPr>
          <p:cNvSpPr>
            <a:spLocks noGrp="1"/>
          </p:cNvSpPr>
          <p:nvPr>
            <p:ph type="title"/>
          </p:nvPr>
        </p:nvSpPr>
        <p:spPr>
          <a:xfrm>
            <a:off x="3127829" y="178226"/>
            <a:ext cx="8610600" cy="1295400"/>
          </a:xfrm>
        </p:spPr>
        <p:txBody>
          <a:bodyPr/>
          <a:lstStyle/>
          <a:p>
            <a:r>
              <a:rPr lang="en-US" b="1" dirty="0"/>
              <a:t>Repeat </a:t>
            </a:r>
            <a:r>
              <a:rPr lang="en-US" b="1" dirty="0" err="1"/>
              <a:t>erupters</a:t>
            </a:r>
            <a:endParaRPr lang="en-US" b="1" dirty="0"/>
          </a:p>
        </p:txBody>
      </p:sp>
      <p:graphicFrame>
        <p:nvGraphicFramePr>
          <p:cNvPr id="8" name="Table 6">
            <a:extLst>
              <a:ext uri="{FF2B5EF4-FFF2-40B4-BE49-F238E27FC236}">
                <a16:creationId xmlns:a16="http://schemas.microsoft.com/office/drawing/2014/main" id="{9FE293E6-B029-B941-B4C1-D5215A6A50BD}"/>
              </a:ext>
            </a:extLst>
          </p:cNvPr>
          <p:cNvGraphicFramePr>
            <a:graphicFrameLocks/>
          </p:cNvGraphicFramePr>
          <p:nvPr>
            <p:extLst>
              <p:ext uri="{D42A27DB-BD31-4B8C-83A1-F6EECF244321}">
                <p14:modId xmlns:p14="http://schemas.microsoft.com/office/powerpoint/2010/main" val="592018828"/>
              </p:ext>
            </p:extLst>
          </p:nvPr>
        </p:nvGraphicFramePr>
        <p:xfrm>
          <a:off x="268413" y="2328926"/>
          <a:ext cx="3724131" cy="3641597"/>
        </p:xfrm>
        <a:graphic>
          <a:graphicData uri="http://schemas.openxmlformats.org/drawingml/2006/table">
            <a:tbl>
              <a:tblPr firstRow="1" bandRow="1">
                <a:tableStyleId>{F5AB1C69-6EDB-4FF4-983F-18BD219EF322}</a:tableStyleId>
              </a:tblPr>
              <a:tblGrid>
                <a:gridCol w="817323">
                  <a:extLst>
                    <a:ext uri="{9D8B030D-6E8A-4147-A177-3AD203B41FA5}">
                      <a16:colId xmlns:a16="http://schemas.microsoft.com/office/drawing/2014/main" val="2374957330"/>
                    </a:ext>
                  </a:extLst>
                </a:gridCol>
                <a:gridCol w="1502719">
                  <a:extLst>
                    <a:ext uri="{9D8B030D-6E8A-4147-A177-3AD203B41FA5}">
                      <a16:colId xmlns:a16="http://schemas.microsoft.com/office/drawing/2014/main" val="3326635652"/>
                    </a:ext>
                  </a:extLst>
                </a:gridCol>
                <a:gridCol w="787791">
                  <a:extLst>
                    <a:ext uri="{9D8B030D-6E8A-4147-A177-3AD203B41FA5}">
                      <a16:colId xmlns:a16="http://schemas.microsoft.com/office/drawing/2014/main" val="730318010"/>
                    </a:ext>
                  </a:extLst>
                </a:gridCol>
                <a:gridCol w="616298">
                  <a:extLst>
                    <a:ext uri="{9D8B030D-6E8A-4147-A177-3AD203B41FA5}">
                      <a16:colId xmlns:a16="http://schemas.microsoft.com/office/drawing/2014/main" val="2910417097"/>
                    </a:ext>
                  </a:extLst>
                </a:gridCol>
              </a:tblGrid>
              <a:tr h="532604">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No. Eruptions</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Volcano</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Last Eruption</a:t>
                      </a:r>
                      <a:endParaRPr lang="en-GB" sz="12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Country</a:t>
                      </a:r>
                      <a:endParaRPr lang="en-GB" sz="1200" b="1"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865857573"/>
                  </a:ext>
                </a:extLst>
              </a:tr>
              <a:tr h="385429">
                <a:tc>
                  <a:txBody>
                    <a:bodyPr/>
                    <a:lstStyle/>
                    <a:p>
                      <a:pPr algn="l" fontAlgn="b"/>
                      <a:r>
                        <a:rPr lang="en-GB" sz="1200" b="0" u="none" strike="noStrike" dirty="0">
                          <a:solidFill>
                            <a:srgbClr val="000000"/>
                          </a:solidFill>
                          <a:effectLst/>
                        </a:rPr>
                        <a:t>182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Piton de la Fournaise</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France</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875768660"/>
                  </a:ext>
                </a:extLst>
              </a:tr>
              <a:tr h="385429">
                <a:tc>
                  <a:txBody>
                    <a:bodyPr/>
                    <a:lstStyle/>
                    <a:p>
                      <a:pPr algn="l" fontAlgn="b"/>
                      <a:r>
                        <a:rPr lang="en-GB" sz="1200" b="0" u="none" strike="noStrike" dirty="0">
                          <a:solidFill>
                            <a:srgbClr val="000000"/>
                          </a:solidFill>
                          <a:effectLst/>
                        </a:rPr>
                        <a:t>178</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Asosan</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48881462"/>
                  </a:ext>
                </a:extLst>
              </a:tr>
              <a:tr h="385429">
                <a:tc>
                  <a:txBody>
                    <a:bodyPr/>
                    <a:lstStyle/>
                    <a:p>
                      <a:pPr algn="l" fontAlgn="b"/>
                      <a:r>
                        <a:rPr lang="en-GB" sz="1200" b="0" u="none" strike="noStrike" dirty="0">
                          <a:solidFill>
                            <a:srgbClr val="000000"/>
                          </a:solidFill>
                          <a:effectLst/>
                        </a:rPr>
                        <a:t>171</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Etna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Italy</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494029020"/>
                  </a:ext>
                </a:extLst>
              </a:tr>
              <a:tr h="385429">
                <a:tc>
                  <a:txBody>
                    <a:bodyPr/>
                    <a:lstStyle/>
                    <a:p>
                      <a:pPr algn="l" fontAlgn="b"/>
                      <a:r>
                        <a:rPr lang="en-GB" sz="1200" b="0" u="none" strike="noStrike" dirty="0">
                          <a:solidFill>
                            <a:srgbClr val="000000"/>
                          </a:solidFill>
                          <a:effectLst/>
                        </a:rPr>
                        <a:t>152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err="1">
                          <a:solidFill>
                            <a:srgbClr val="000000"/>
                          </a:solidFill>
                          <a:effectLst/>
                        </a:rPr>
                        <a:t>Villarrica</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Chile</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73044665"/>
                  </a:ext>
                </a:extLst>
              </a:tr>
              <a:tr h="385429">
                <a:tc>
                  <a:txBody>
                    <a:bodyPr/>
                    <a:lstStyle/>
                    <a:p>
                      <a:pPr algn="l" fontAlgn="b"/>
                      <a:r>
                        <a:rPr lang="en-GB" sz="1200" b="0" u="none" strike="noStrike" dirty="0">
                          <a:solidFill>
                            <a:srgbClr val="000000"/>
                          </a:solidFill>
                          <a:effectLst/>
                        </a:rPr>
                        <a:t>127</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Asamayama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2019</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61034906"/>
                  </a:ext>
                </a:extLst>
              </a:tr>
              <a:tr h="385429">
                <a:tc>
                  <a:txBody>
                    <a:bodyPr/>
                    <a:lstStyle/>
                    <a:p>
                      <a:pPr algn="l" fontAlgn="b"/>
                      <a:r>
                        <a:rPr lang="en-GB" sz="1200" b="0" u="none" strike="noStrike" dirty="0">
                          <a:solidFill>
                            <a:srgbClr val="000000"/>
                          </a:solidFill>
                          <a:effectLst/>
                        </a:rPr>
                        <a:t>110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Mauna Loa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1984</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US</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566519022"/>
                  </a:ext>
                </a:extLst>
              </a:tr>
              <a:tr h="385429">
                <a:tc>
                  <a:txBody>
                    <a:bodyPr/>
                    <a:lstStyle/>
                    <a:p>
                      <a:pPr algn="l" fontAlgn="b"/>
                      <a:r>
                        <a:rPr lang="en-GB" sz="1200" b="0" u="none" strike="noStrike" dirty="0">
                          <a:solidFill>
                            <a:srgbClr val="000000"/>
                          </a:solidFill>
                          <a:effectLst/>
                        </a:rPr>
                        <a:t>103</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Klyuchevskoy</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Russia</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26562925"/>
                  </a:ext>
                </a:extLst>
              </a:tr>
              <a:tr h="385429">
                <a:tc>
                  <a:txBody>
                    <a:bodyPr/>
                    <a:lstStyle/>
                    <a:p>
                      <a:pPr algn="l" fontAlgn="b"/>
                      <a:r>
                        <a:rPr lang="en-GB" sz="1200" b="0" u="none" strike="noStrike" dirty="0">
                          <a:solidFill>
                            <a:srgbClr val="000000"/>
                          </a:solidFill>
                          <a:effectLst/>
                        </a:rPr>
                        <a:t>102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Sheveluch</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Russia</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81940282"/>
                  </a:ext>
                </a:extLst>
              </a:tr>
            </a:tbl>
          </a:graphicData>
        </a:graphic>
      </p:graphicFrame>
      <p:pic>
        <p:nvPicPr>
          <p:cNvPr id="9" name="Content Placeholder 4" descr="Map&#10;&#10;Description automatically generated">
            <a:extLst>
              <a:ext uri="{FF2B5EF4-FFF2-40B4-BE49-F238E27FC236}">
                <a16:creationId xmlns:a16="http://schemas.microsoft.com/office/drawing/2014/main" id="{42A8AC47-CB61-1541-AF01-98FC173AE3B5}"/>
              </a:ext>
            </a:extLst>
          </p:cNvPr>
          <p:cNvPicPr>
            <a:picLocks noChangeAspect="1"/>
          </p:cNvPicPr>
          <p:nvPr/>
        </p:nvPicPr>
        <p:blipFill>
          <a:blip r:embed="rId2"/>
          <a:stretch>
            <a:fillRect/>
          </a:stretch>
        </p:blipFill>
        <p:spPr>
          <a:xfrm>
            <a:off x="4303176" y="1473626"/>
            <a:ext cx="7792563" cy="4811907"/>
          </a:xfrm>
          <a:prstGeom prst="rect">
            <a:avLst/>
          </a:prstGeom>
        </p:spPr>
      </p:pic>
    </p:spTree>
    <p:extLst>
      <p:ext uri="{BB962C8B-B14F-4D97-AF65-F5344CB8AC3E}">
        <p14:creationId xmlns:p14="http://schemas.microsoft.com/office/powerpoint/2010/main" val="16622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908124"/>
            <a:ext cx="3456432" cy="1567609"/>
          </a:xfrm>
        </p:spPr>
        <p:txBody>
          <a:bodyPr>
            <a:spAutoFit/>
          </a:bodyPr>
          <a:lstStyle/>
          <a:p>
            <a:r>
              <a:rPr lang="en-GB" sz="2200" b="1" dirty="0"/>
              <a:t>Question One:</a:t>
            </a:r>
          </a:p>
          <a:p>
            <a:endParaRPr lang="en-GB" sz="2200" b="1" dirty="0"/>
          </a:p>
          <a:p>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fontScale="92500" lnSpcReduction="10000"/>
          </a:bodyPr>
          <a:lstStyle/>
          <a:p>
            <a:pPr marL="285750" indent="-285750">
              <a:buFont typeface="Arial" panose="020B0604020202020204" pitchFamily="34" charset="0"/>
              <a:buChar char="•"/>
            </a:pPr>
            <a:r>
              <a:rPr lang="en-US" sz="1800" b="1" dirty="0"/>
              <a:t>Geographic location</a:t>
            </a:r>
          </a:p>
          <a:p>
            <a:pPr marL="285750" indent="-285750">
              <a:buFont typeface="Arial" panose="020B0604020202020204" pitchFamily="34" charset="0"/>
              <a:buChar char="•"/>
            </a:pPr>
            <a:r>
              <a:rPr lang="en-US" sz="1800" b="1" dirty="0"/>
              <a:t>Elevation</a:t>
            </a:r>
          </a:p>
          <a:p>
            <a:endParaRPr lang="en-US" sz="1800" b="1" dirty="0"/>
          </a:p>
          <a:p>
            <a:r>
              <a:rPr lang="en-US" sz="1800" b="1" dirty="0"/>
              <a:t>Summary:</a:t>
            </a:r>
          </a:p>
          <a:p>
            <a:r>
              <a:rPr lang="en-US" sz="1800" b="1" dirty="0"/>
              <a:t>Volcanoes are located along the tectonic plates </a:t>
            </a:r>
          </a:p>
          <a:p>
            <a:r>
              <a:rPr lang="en-US" sz="1800" b="1" dirty="0"/>
              <a:t>75% are located on the Ring of Fire, circling the Pacific Ocean</a:t>
            </a:r>
          </a:p>
          <a:p>
            <a:r>
              <a:rPr lang="en-GB" sz="1800" b="1" dirty="0"/>
              <a:t>Some volcanoes erupt many, many times but most hardly ever</a:t>
            </a:r>
          </a:p>
          <a:p>
            <a:endParaRPr lang="en-US" sz="1800" b="1" dirty="0"/>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366858" y="2904067"/>
            <a:ext cx="3456432" cy="3314618"/>
          </a:xfrm>
        </p:spPr>
        <p:txBody>
          <a:bodyPr>
            <a:normAutofit/>
          </a:bodyPr>
          <a:lstStyle/>
          <a:p>
            <a:pPr marL="285750" indent="-285750">
              <a:buFont typeface="Arial" panose="020B0604020202020204" pitchFamily="34" charset="0"/>
              <a:buChar char="•"/>
            </a:pPr>
            <a:r>
              <a:rPr lang="en-US" sz="1800" b="1" dirty="0"/>
              <a:t>Nearby population</a:t>
            </a:r>
          </a:p>
          <a:p>
            <a:pPr marL="285750" indent="-285750">
              <a:buFont typeface="Arial" panose="020B0604020202020204" pitchFamily="34" charset="0"/>
              <a:buChar char="•"/>
            </a:pPr>
            <a:r>
              <a:rPr lang="en-US" sz="1800" b="1" dirty="0"/>
              <a:t>Deaths from previous eruptions</a:t>
            </a:r>
          </a:p>
          <a:p>
            <a:pPr marL="285750" indent="-285750">
              <a:buFont typeface="Arial" panose="020B0604020202020204" pitchFamily="34" charset="0"/>
              <a:buChar char="•"/>
            </a:pPr>
            <a:r>
              <a:rPr lang="en-US" sz="1800" b="1" dirty="0"/>
              <a:t>VEI of last volcano eruption</a:t>
            </a: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366858" y="852725"/>
            <a:ext cx="3456432" cy="1872307"/>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2200" b="1" dirty="0"/>
          </a:p>
          <a:p>
            <a:r>
              <a:rPr lang="en-GB" sz="2200" b="1" dirty="0"/>
              <a:t>Which volcanoes are likely to cause the most damage if they blow?</a:t>
            </a:r>
          </a:p>
        </p:txBody>
      </p:sp>
    </p:spTree>
    <p:extLst>
      <p:ext uri="{BB962C8B-B14F-4D97-AF65-F5344CB8AC3E}">
        <p14:creationId xmlns:p14="http://schemas.microsoft.com/office/powerpoint/2010/main" val="32557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7AB4-60C6-5D44-B589-C588E0221344}"/>
              </a:ext>
            </a:extLst>
          </p:cNvPr>
          <p:cNvSpPr>
            <a:spLocks noGrp="1"/>
          </p:cNvSpPr>
          <p:nvPr>
            <p:ph type="title"/>
          </p:nvPr>
        </p:nvSpPr>
        <p:spPr>
          <a:xfrm>
            <a:off x="3454404" y="72345"/>
            <a:ext cx="8610600" cy="1295400"/>
          </a:xfrm>
        </p:spPr>
        <p:txBody>
          <a:bodyPr/>
          <a:lstStyle/>
          <a:p>
            <a:r>
              <a:rPr lang="en-US" b="1" dirty="0"/>
              <a:t>Deaths caused by volcanoes</a:t>
            </a:r>
          </a:p>
        </p:txBody>
      </p:sp>
      <p:sp>
        <p:nvSpPr>
          <p:cNvPr id="3" name="Text Placeholder 2">
            <a:extLst>
              <a:ext uri="{FF2B5EF4-FFF2-40B4-BE49-F238E27FC236}">
                <a16:creationId xmlns:a16="http://schemas.microsoft.com/office/drawing/2014/main" id="{C2699925-6C8D-1D4E-A772-73C59F873368}"/>
              </a:ext>
            </a:extLst>
          </p:cNvPr>
          <p:cNvSpPr>
            <a:spLocks noGrp="1"/>
          </p:cNvSpPr>
          <p:nvPr>
            <p:ph type="body" idx="1"/>
          </p:nvPr>
        </p:nvSpPr>
        <p:spPr>
          <a:xfrm>
            <a:off x="129122" y="1498371"/>
            <a:ext cx="5079991" cy="823912"/>
          </a:xfrm>
        </p:spPr>
        <p:txBody>
          <a:bodyPr/>
          <a:lstStyle/>
          <a:p>
            <a:r>
              <a:rPr lang="en-US" b="1" dirty="0"/>
              <a:t>All known deaths</a:t>
            </a:r>
          </a:p>
        </p:txBody>
      </p:sp>
      <p:sp>
        <p:nvSpPr>
          <p:cNvPr id="5" name="Text Placeholder 4">
            <a:extLst>
              <a:ext uri="{FF2B5EF4-FFF2-40B4-BE49-F238E27FC236}">
                <a16:creationId xmlns:a16="http://schemas.microsoft.com/office/drawing/2014/main" id="{638128A2-E380-894D-85F9-FD2EDE8E8F85}"/>
              </a:ext>
            </a:extLst>
          </p:cNvPr>
          <p:cNvSpPr>
            <a:spLocks noGrp="1"/>
          </p:cNvSpPr>
          <p:nvPr>
            <p:ph type="body" sz="quarter" idx="3"/>
          </p:nvPr>
        </p:nvSpPr>
        <p:spPr>
          <a:xfrm>
            <a:off x="6326713" y="1498371"/>
            <a:ext cx="5105400" cy="823912"/>
          </a:xfrm>
        </p:spPr>
        <p:txBody>
          <a:bodyPr/>
          <a:lstStyle/>
          <a:p>
            <a:r>
              <a:rPr lang="en-US" b="1" dirty="0"/>
              <a:t>After 1820</a:t>
            </a:r>
          </a:p>
        </p:txBody>
      </p:sp>
      <p:pic>
        <p:nvPicPr>
          <p:cNvPr id="25" name="Content Placeholder 24" descr="Chart, scatter chart&#10;&#10;Description automatically generated">
            <a:extLst>
              <a:ext uri="{FF2B5EF4-FFF2-40B4-BE49-F238E27FC236}">
                <a16:creationId xmlns:a16="http://schemas.microsoft.com/office/drawing/2014/main" id="{4DDD935B-920C-684A-85D9-5B4A1CCECECB}"/>
              </a:ext>
            </a:extLst>
          </p:cNvPr>
          <p:cNvPicPr>
            <a:picLocks noGrp="1" noChangeAspect="1"/>
          </p:cNvPicPr>
          <p:nvPr>
            <p:ph sz="half" idx="2"/>
          </p:nvPr>
        </p:nvPicPr>
        <p:blipFill>
          <a:blip r:embed="rId3"/>
          <a:stretch>
            <a:fillRect/>
          </a:stretch>
        </p:blipFill>
        <p:spPr>
          <a:xfrm>
            <a:off x="6096000" y="2932162"/>
            <a:ext cx="5753611" cy="3549306"/>
          </a:xfrm>
        </p:spPr>
      </p:pic>
      <p:pic>
        <p:nvPicPr>
          <p:cNvPr id="27" name="Content Placeholder 26" descr="Chart, scatter chart&#10;&#10;Description automatically generated">
            <a:extLst>
              <a:ext uri="{FF2B5EF4-FFF2-40B4-BE49-F238E27FC236}">
                <a16:creationId xmlns:a16="http://schemas.microsoft.com/office/drawing/2014/main" id="{9DB5AAB0-89A2-184B-930B-9A69F29F2E41}"/>
              </a:ext>
            </a:extLst>
          </p:cNvPr>
          <p:cNvPicPr>
            <a:picLocks noGrp="1" noChangeAspect="1"/>
          </p:cNvPicPr>
          <p:nvPr>
            <p:ph sz="quarter" idx="4"/>
          </p:nvPr>
        </p:nvPicPr>
        <p:blipFill>
          <a:blip r:embed="rId4"/>
          <a:stretch>
            <a:fillRect/>
          </a:stretch>
        </p:blipFill>
        <p:spPr>
          <a:xfrm>
            <a:off x="129122" y="2932162"/>
            <a:ext cx="5753611" cy="3549306"/>
          </a:xfrm>
        </p:spPr>
      </p:pic>
      <p:grpSp>
        <p:nvGrpSpPr>
          <p:cNvPr id="33" name="Group 32">
            <a:extLst>
              <a:ext uri="{FF2B5EF4-FFF2-40B4-BE49-F238E27FC236}">
                <a16:creationId xmlns:a16="http://schemas.microsoft.com/office/drawing/2014/main" id="{4FCE1FE8-8002-3F4C-BF5D-699E06B823FD}"/>
              </a:ext>
            </a:extLst>
          </p:cNvPr>
          <p:cNvGrpSpPr/>
          <p:nvPr/>
        </p:nvGrpSpPr>
        <p:grpSpPr>
          <a:xfrm>
            <a:off x="1289538" y="3291503"/>
            <a:ext cx="3716216" cy="1083995"/>
            <a:chOff x="1289538" y="3291503"/>
            <a:chExt cx="3716216" cy="1083995"/>
          </a:xfrm>
        </p:grpSpPr>
        <p:sp>
          <p:nvSpPr>
            <p:cNvPr id="28" name="Oval 27">
              <a:extLst>
                <a:ext uri="{FF2B5EF4-FFF2-40B4-BE49-F238E27FC236}">
                  <a16:creationId xmlns:a16="http://schemas.microsoft.com/office/drawing/2014/main" id="{C2ACF483-3AE0-CE4D-953C-C5C6BC98B84D}"/>
                </a:ext>
              </a:extLst>
            </p:cNvPr>
            <p:cNvSpPr/>
            <p:nvPr/>
          </p:nvSpPr>
          <p:spPr>
            <a:xfrm>
              <a:off x="4654062" y="3291503"/>
              <a:ext cx="351692" cy="345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sp>
          <p:nvSpPr>
            <p:cNvPr id="29" name="TextBox 28">
              <a:extLst>
                <a:ext uri="{FF2B5EF4-FFF2-40B4-BE49-F238E27FC236}">
                  <a16:creationId xmlns:a16="http://schemas.microsoft.com/office/drawing/2014/main" id="{7F41F558-7A7C-FF43-867E-58A939C5B5F9}"/>
                </a:ext>
              </a:extLst>
            </p:cNvPr>
            <p:cNvSpPr txBox="1"/>
            <p:nvPr/>
          </p:nvSpPr>
          <p:spPr>
            <a:xfrm>
              <a:off x="1289538" y="3636834"/>
              <a:ext cx="2649416" cy="738664"/>
            </a:xfrm>
            <a:prstGeom prst="rect">
              <a:avLst/>
            </a:prstGeom>
            <a:noFill/>
            <a:ln w="19050">
              <a:solidFill>
                <a:srgbClr val="C00000"/>
              </a:solidFill>
            </a:ln>
          </p:spPr>
          <p:txBody>
            <a:bodyPr wrap="square" rtlCol="0">
              <a:spAutoFit/>
            </a:bodyPr>
            <a:lstStyle/>
            <a:p>
              <a:r>
                <a:rPr lang="en-US" sz="1400" b="1" dirty="0">
                  <a:solidFill>
                    <a:schemeClr val="accent1">
                      <a:lumMod val="75000"/>
                    </a:schemeClr>
                  </a:solidFill>
                </a:rPr>
                <a:t>Note this one:</a:t>
              </a:r>
            </a:p>
            <a:p>
              <a:r>
                <a:rPr lang="en-US" sz="1400" b="1" dirty="0">
                  <a:solidFill>
                    <a:schemeClr val="accent1">
                      <a:lumMod val="75000"/>
                    </a:schemeClr>
                  </a:solidFill>
                </a:rPr>
                <a:t>1815 – approximately 100,000 deaths, VEI of 7</a:t>
              </a:r>
            </a:p>
          </p:txBody>
        </p:sp>
        <p:cxnSp>
          <p:nvCxnSpPr>
            <p:cNvPr id="31" name="Straight Arrow Connector 30">
              <a:extLst>
                <a:ext uri="{FF2B5EF4-FFF2-40B4-BE49-F238E27FC236}">
                  <a16:creationId xmlns:a16="http://schemas.microsoft.com/office/drawing/2014/main" id="{91AAFFA0-D8D2-EB48-85F6-6D0168CF6F45}"/>
                </a:ext>
              </a:extLst>
            </p:cNvPr>
            <p:cNvCxnSpPr>
              <a:cxnSpLocks/>
              <a:stCxn id="29" idx="3"/>
              <a:endCxn id="28" idx="3"/>
            </p:cNvCxnSpPr>
            <p:nvPr/>
          </p:nvCxnSpPr>
          <p:spPr>
            <a:xfrm flipV="1">
              <a:off x="3938954" y="3586261"/>
              <a:ext cx="766612" cy="4199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1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5D5-C944-B14D-9ACB-03AD75AB049E}"/>
              </a:ext>
            </a:extLst>
          </p:cNvPr>
          <p:cNvSpPr>
            <a:spLocks noGrp="1"/>
          </p:cNvSpPr>
          <p:nvPr>
            <p:ph type="title"/>
          </p:nvPr>
        </p:nvSpPr>
        <p:spPr>
          <a:xfrm>
            <a:off x="3319805" y="212992"/>
            <a:ext cx="8610600" cy="1293028"/>
          </a:xfrm>
        </p:spPr>
        <p:txBody>
          <a:bodyPr/>
          <a:lstStyle/>
          <a:p>
            <a:r>
              <a:rPr lang="en-US" b="1" dirty="0"/>
              <a:t>Population</a:t>
            </a:r>
          </a:p>
        </p:txBody>
      </p:sp>
      <p:pic>
        <p:nvPicPr>
          <p:cNvPr id="7" name="Content Placeholder 4" descr="Map&#10;&#10;Description automatically generated with low confidence">
            <a:extLst>
              <a:ext uri="{FF2B5EF4-FFF2-40B4-BE49-F238E27FC236}">
                <a16:creationId xmlns:a16="http://schemas.microsoft.com/office/drawing/2014/main" id="{7B78871A-5657-924A-A5AB-4BBFAA6E68AB}"/>
              </a:ext>
            </a:extLst>
          </p:cNvPr>
          <p:cNvPicPr>
            <a:picLocks noGrp="1" noChangeAspect="1"/>
          </p:cNvPicPr>
          <p:nvPr>
            <p:ph sz="half" idx="2"/>
          </p:nvPr>
        </p:nvPicPr>
        <p:blipFill>
          <a:blip r:embed="rId3"/>
          <a:stretch>
            <a:fillRect/>
          </a:stretch>
        </p:blipFill>
        <p:spPr>
          <a:xfrm>
            <a:off x="5159487" y="2234153"/>
            <a:ext cx="6770918" cy="4176865"/>
          </a:xfrm>
          <a:prstGeom prst="rect">
            <a:avLst/>
          </a:prstGeom>
        </p:spPr>
      </p:pic>
      <p:graphicFrame>
        <p:nvGraphicFramePr>
          <p:cNvPr id="8" name="Table 4">
            <a:extLst>
              <a:ext uri="{FF2B5EF4-FFF2-40B4-BE49-F238E27FC236}">
                <a16:creationId xmlns:a16="http://schemas.microsoft.com/office/drawing/2014/main" id="{C0ED879F-154E-BB4E-9ADF-9DBB8D461FC2}"/>
              </a:ext>
            </a:extLst>
          </p:cNvPr>
          <p:cNvGraphicFramePr>
            <a:graphicFrameLocks noGrp="1"/>
          </p:cNvGraphicFramePr>
          <p:nvPr>
            <p:ph sz="half" idx="1"/>
            <p:extLst>
              <p:ext uri="{D42A27DB-BD31-4B8C-83A1-F6EECF244321}">
                <p14:modId xmlns:p14="http://schemas.microsoft.com/office/powerpoint/2010/main" val="2685880804"/>
              </p:ext>
            </p:extLst>
          </p:nvPr>
        </p:nvGraphicFramePr>
        <p:xfrm>
          <a:off x="148473" y="2819502"/>
          <a:ext cx="4800600" cy="3290453"/>
        </p:xfrm>
        <a:graphic>
          <a:graphicData uri="http://schemas.openxmlformats.org/drawingml/2006/table">
            <a:tbl>
              <a:tblPr firstRow="1" bandRow="1">
                <a:tableStyleId>{F5AB1C69-6EDB-4FF4-983F-18BD219EF322}</a:tableStyleId>
              </a:tblPr>
              <a:tblGrid>
                <a:gridCol w="2156067">
                  <a:extLst>
                    <a:ext uri="{9D8B030D-6E8A-4147-A177-3AD203B41FA5}">
                      <a16:colId xmlns:a16="http://schemas.microsoft.com/office/drawing/2014/main" val="3879784680"/>
                    </a:ext>
                  </a:extLst>
                </a:gridCol>
                <a:gridCol w="1208670">
                  <a:extLst>
                    <a:ext uri="{9D8B030D-6E8A-4147-A177-3AD203B41FA5}">
                      <a16:colId xmlns:a16="http://schemas.microsoft.com/office/drawing/2014/main" val="211500502"/>
                    </a:ext>
                  </a:extLst>
                </a:gridCol>
                <a:gridCol w="1435863">
                  <a:extLst>
                    <a:ext uri="{9D8B030D-6E8A-4147-A177-3AD203B41FA5}">
                      <a16:colId xmlns:a16="http://schemas.microsoft.com/office/drawing/2014/main" val="820024267"/>
                    </a:ext>
                  </a:extLst>
                </a:gridCol>
              </a:tblGrid>
              <a:tr h="473723">
                <a:tc>
                  <a:txBody>
                    <a:bodyPr/>
                    <a:lstStyle/>
                    <a:p>
                      <a:pPr algn="l"/>
                      <a:r>
                        <a:rPr lang="en-GB" sz="1200" dirty="0">
                          <a:effectLst/>
                        </a:rPr>
                        <a:t>Volcano Name</a:t>
                      </a:r>
                    </a:p>
                  </a:txBody>
                  <a:tcPr marL="75395" marR="75395" marT="37697" marB="37697" anchor="ctr"/>
                </a:tc>
                <a:tc>
                  <a:txBody>
                    <a:bodyPr/>
                    <a:lstStyle/>
                    <a:p>
                      <a:pPr algn="l"/>
                      <a:r>
                        <a:rPr lang="en-GB" sz="1200" dirty="0">
                          <a:effectLst/>
                        </a:rPr>
                        <a:t>Country</a:t>
                      </a:r>
                    </a:p>
                  </a:txBody>
                  <a:tcPr marL="75395" marR="75395" marT="37697" marB="37697" anchor="ctr"/>
                </a:tc>
                <a:tc>
                  <a:txBody>
                    <a:bodyPr/>
                    <a:lstStyle/>
                    <a:p>
                      <a:pPr algn="ctr"/>
                      <a:r>
                        <a:rPr lang="en-GB" sz="1200">
                          <a:effectLst/>
                        </a:rPr>
                        <a:t>Population </a:t>
                      </a:r>
                      <a:br>
                        <a:rPr lang="en-GB" sz="1200">
                          <a:effectLst/>
                        </a:rPr>
                      </a:br>
                      <a:r>
                        <a:rPr lang="en-GB" sz="1200">
                          <a:effectLst/>
                        </a:rPr>
                        <a:t>within 10km</a:t>
                      </a:r>
                    </a:p>
                  </a:txBody>
                  <a:tcPr marL="75395" marR="75395" marT="37697" marB="37697" anchor="ctr"/>
                </a:tc>
                <a:extLst>
                  <a:ext uri="{0D108BD9-81ED-4DB2-BD59-A6C34878D82A}">
                    <a16:rowId xmlns:a16="http://schemas.microsoft.com/office/drawing/2014/main" val="3154508373"/>
                  </a:ext>
                </a:extLst>
              </a:tr>
              <a:tr h="281673">
                <a:tc>
                  <a:txBody>
                    <a:bodyPr/>
                    <a:lstStyle/>
                    <a:p>
                      <a:r>
                        <a:rPr lang="en-GB" sz="1200" err="1"/>
                        <a:t>Michoacan</a:t>
                      </a:r>
                      <a:r>
                        <a:rPr lang="en-GB" sz="1200"/>
                        <a:t>-Guanajuato</a:t>
                      </a:r>
                    </a:p>
                  </a:txBody>
                  <a:tcPr marL="75395" marR="75395" marT="37697" marB="37697" anchor="ctr"/>
                </a:tc>
                <a:tc>
                  <a:txBody>
                    <a:bodyPr/>
                    <a:lstStyle/>
                    <a:p>
                      <a:r>
                        <a:rPr lang="en-GB" sz="1200"/>
                        <a:t>Mexico</a:t>
                      </a:r>
                    </a:p>
                  </a:txBody>
                  <a:tcPr marL="75395" marR="75395" marT="37697" marB="37697" anchor="ctr"/>
                </a:tc>
                <a:tc>
                  <a:txBody>
                    <a:bodyPr/>
                    <a:lstStyle/>
                    <a:p>
                      <a:pPr algn="ctr"/>
                      <a:r>
                        <a:rPr lang="en-GB" sz="1200" dirty="0">
                          <a:effectLst/>
                        </a:rPr>
                        <a:t>5783287</a:t>
                      </a:r>
                    </a:p>
                  </a:txBody>
                  <a:tcPr marL="75395" marR="75395" marT="37697" marB="37697" anchor="ctr"/>
                </a:tc>
                <a:extLst>
                  <a:ext uri="{0D108BD9-81ED-4DB2-BD59-A6C34878D82A}">
                    <a16:rowId xmlns:a16="http://schemas.microsoft.com/office/drawing/2014/main" val="4261406079"/>
                  </a:ext>
                </a:extLst>
              </a:tr>
              <a:tr h="281673">
                <a:tc>
                  <a:txBody>
                    <a:bodyPr/>
                    <a:lstStyle/>
                    <a:p>
                      <a:r>
                        <a:rPr lang="en-GB" sz="1200"/>
                        <a:t>Tatun Volcanic Group</a:t>
                      </a:r>
                    </a:p>
                  </a:txBody>
                  <a:tcPr marL="75395" marR="75395" marT="37697" marB="37697" anchor="ctr"/>
                </a:tc>
                <a:tc>
                  <a:txBody>
                    <a:bodyPr/>
                    <a:lstStyle/>
                    <a:p>
                      <a:r>
                        <a:rPr lang="en-GB" sz="1200"/>
                        <a:t>Taiwan</a:t>
                      </a:r>
                    </a:p>
                  </a:txBody>
                  <a:tcPr marL="75395" marR="75395" marT="37697" marB="37697" anchor="ctr"/>
                </a:tc>
                <a:tc>
                  <a:txBody>
                    <a:bodyPr/>
                    <a:lstStyle/>
                    <a:p>
                      <a:pPr algn="ctr"/>
                      <a:r>
                        <a:rPr lang="en-GB" sz="1200">
                          <a:effectLst/>
                        </a:rPr>
                        <a:t>5084149</a:t>
                      </a:r>
                    </a:p>
                  </a:txBody>
                  <a:tcPr marL="75395" marR="75395" marT="37697" marB="37697" anchor="ctr"/>
                </a:tc>
                <a:extLst>
                  <a:ext uri="{0D108BD9-81ED-4DB2-BD59-A6C34878D82A}">
                    <a16:rowId xmlns:a16="http://schemas.microsoft.com/office/drawing/2014/main" val="1524101391"/>
                  </a:ext>
                </a:extLst>
              </a:tr>
              <a:tr h="281673">
                <a:tc>
                  <a:txBody>
                    <a:bodyPr/>
                    <a:lstStyle/>
                    <a:p>
                      <a:r>
                        <a:rPr lang="en-GB" sz="1200"/>
                        <a:t>Campi Flegrei</a:t>
                      </a:r>
                    </a:p>
                  </a:txBody>
                  <a:tcPr marL="75395" marR="75395" marT="37697" marB="37697" anchor="ctr"/>
                </a:tc>
                <a:tc>
                  <a:txBody>
                    <a:bodyPr/>
                    <a:lstStyle/>
                    <a:p>
                      <a:r>
                        <a:rPr lang="en-GB" sz="1200"/>
                        <a:t>Italy</a:t>
                      </a:r>
                    </a:p>
                  </a:txBody>
                  <a:tcPr marL="75395" marR="75395" marT="37697" marB="37697" anchor="ctr"/>
                </a:tc>
                <a:tc>
                  <a:txBody>
                    <a:bodyPr/>
                    <a:lstStyle/>
                    <a:p>
                      <a:pPr algn="ctr"/>
                      <a:r>
                        <a:rPr lang="en-GB" sz="1200">
                          <a:effectLst/>
                        </a:rPr>
                        <a:t>2234109</a:t>
                      </a:r>
                    </a:p>
                  </a:txBody>
                  <a:tcPr marL="75395" marR="75395" marT="37697" marB="37697" anchor="ctr"/>
                </a:tc>
                <a:extLst>
                  <a:ext uri="{0D108BD9-81ED-4DB2-BD59-A6C34878D82A}">
                    <a16:rowId xmlns:a16="http://schemas.microsoft.com/office/drawing/2014/main" val="3774875444"/>
                  </a:ext>
                </a:extLst>
              </a:tr>
              <a:tr h="281673">
                <a:tc>
                  <a:txBody>
                    <a:bodyPr/>
                    <a:lstStyle/>
                    <a:p>
                      <a:r>
                        <a:rPr lang="en-GB" sz="1200" dirty="0" err="1"/>
                        <a:t>Ilopango</a:t>
                      </a:r>
                      <a:endParaRPr lang="en-GB" sz="1200" dirty="0"/>
                    </a:p>
                  </a:txBody>
                  <a:tcPr marL="75395" marR="75395" marT="37697" marB="37697" anchor="ctr"/>
                </a:tc>
                <a:tc>
                  <a:txBody>
                    <a:bodyPr/>
                    <a:lstStyle/>
                    <a:p>
                      <a:r>
                        <a:rPr lang="en-GB" sz="1200"/>
                        <a:t>El Salvador</a:t>
                      </a:r>
                    </a:p>
                  </a:txBody>
                  <a:tcPr marL="75395" marR="75395" marT="37697" marB="37697" anchor="ctr"/>
                </a:tc>
                <a:tc>
                  <a:txBody>
                    <a:bodyPr/>
                    <a:lstStyle/>
                    <a:p>
                      <a:pPr algn="ctr"/>
                      <a:r>
                        <a:rPr lang="en-GB" sz="1200">
                          <a:effectLst/>
                        </a:rPr>
                        <a:t>2049583</a:t>
                      </a:r>
                    </a:p>
                  </a:txBody>
                  <a:tcPr marL="75395" marR="75395" marT="37697" marB="37697" anchor="ctr"/>
                </a:tc>
                <a:extLst>
                  <a:ext uri="{0D108BD9-81ED-4DB2-BD59-A6C34878D82A}">
                    <a16:rowId xmlns:a16="http://schemas.microsoft.com/office/drawing/2014/main" val="1368363742"/>
                  </a:ext>
                </a:extLst>
              </a:tr>
              <a:tr h="281673">
                <a:tc>
                  <a:txBody>
                    <a:bodyPr/>
                    <a:lstStyle/>
                    <a:p>
                      <a:r>
                        <a:rPr lang="en-GB" sz="1200" dirty="0"/>
                        <a:t>Hainan Volcanic Field</a:t>
                      </a:r>
                    </a:p>
                  </a:txBody>
                  <a:tcPr marL="75395" marR="75395" marT="37697" marB="37697" anchor="ctr"/>
                </a:tc>
                <a:tc>
                  <a:txBody>
                    <a:bodyPr/>
                    <a:lstStyle/>
                    <a:p>
                      <a:r>
                        <a:rPr lang="en-GB" sz="1200"/>
                        <a:t>China</a:t>
                      </a:r>
                    </a:p>
                  </a:txBody>
                  <a:tcPr marL="75395" marR="75395" marT="37697" marB="37697" anchor="ctr"/>
                </a:tc>
                <a:tc>
                  <a:txBody>
                    <a:bodyPr/>
                    <a:lstStyle/>
                    <a:p>
                      <a:pPr algn="ctr"/>
                      <a:r>
                        <a:rPr lang="en-GB" sz="1200">
                          <a:effectLst/>
                        </a:rPr>
                        <a:t>1731229</a:t>
                      </a:r>
                    </a:p>
                  </a:txBody>
                  <a:tcPr marL="75395" marR="75395" marT="37697" marB="37697" anchor="ctr"/>
                </a:tc>
                <a:extLst>
                  <a:ext uri="{0D108BD9-81ED-4DB2-BD59-A6C34878D82A}">
                    <a16:rowId xmlns:a16="http://schemas.microsoft.com/office/drawing/2014/main" val="1923061479"/>
                  </a:ext>
                </a:extLst>
              </a:tr>
              <a:tr h="281673">
                <a:tc>
                  <a:txBody>
                    <a:bodyPr/>
                    <a:lstStyle/>
                    <a:p>
                      <a:r>
                        <a:rPr lang="en-GB" sz="1200"/>
                        <a:t>San Pablo Volcanic Field</a:t>
                      </a:r>
                    </a:p>
                  </a:txBody>
                  <a:tcPr marL="75395" marR="75395" marT="37697" marB="37697" anchor="ctr"/>
                </a:tc>
                <a:tc>
                  <a:txBody>
                    <a:bodyPr/>
                    <a:lstStyle/>
                    <a:p>
                      <a:r>
                        <a:rPr lang="en-GB" sz="1200"/>
                        <a:t>Philippines</a:t>
                      </a:r>
                    </a:p>
                  </a:txBody>
                  <a:tcPr marL="75395" marR="75395" marT="37697" marB="37697" anchor="ctr"/>
                </a:tc>
                <a:tc>
                  <a:txBody>
                    <a:bodyPr/>
                    <a:lstStyle/>
                    <a:p>
                      <a:pPr algn="ctr"/>
                      <a:r>
                        <a:rPr lang="en-GB" sz="1200">
                          <a:effectLst/>
                        </a:rPr>
                        <a:t>1349742</a:t>
                      </a:r>
                    </a:p>
                  </a:txBody>
                  <a:tcPr marL="75395" marR="75395" marT="37697" marB="37697" anchor="ctr"/>
                </a:tc>
                <a:extLst>
                  <a:ext uri="{0D108BD9-81ED-4DB2-BD59-A6C34878D82A}">
                    <a16:rowId xmlns:a16="http://schemas.microsoft.com/office/drawing/2014/main" val="589265194"/>
                  </a:ext>
                </a:extLst>
              </a:tr>
              <a:tr h="281673">
                <a:tc>
                  <a:txBody>
                    <a:bodyPr/>
                    <a:lstStyle/>
                    <a:p>
                      <a:r>
                        <a:rPr lang="en-GB" sz="1200"/>
                        <a:t>Ghegham Volcanic Ridge</a:t>
                      </a:r>
                    </a:p>
                  </a:txBody>
                  <a:tcPr marL="75395" marR="75395" marT="37697" marB="37697" anchor="ctr"/>
                </a:tc>
                <a:tc>
                  <a:txBody>
                    <a:bodyPr/>
                    <a:lstStyle/>
                    <a:p>
                      <a:r>
                        <a:rPr lang="en-GB" sz="1200"/>
                        <a:t>Armenia</a:t>
                      </a:r>
                    </a:p>
                  </a:txBody>
                  <a:tcPr marL="75395" marR="75395" marT="37697" marB="37697" anchor="ctr"/>
                </a:tc>
                <a:tc>
                  <a:txBody>
                    <a:bodyPr/>
                    <a:lstStyle/>
                    <a:p>
                      <a:pPr algn="ctr"/>
                      <a:r>
                        <a:rPr lang="en-GB" sz="1200">
                          <a:effectLst/>
                        </a:rPr>
                        <a:t>1265153</a:t>
                      </a:r>
                    </a:p>
                  </a:txBody>
                  <a:tcPr marL="75395" marR="75395" marT="37697" marB="37697" anchor="ctr"/>
                </a:tc>
                <a:extLst>
                  <a:ext uri="{0D108BD9-81ED-4DB2-BD59-A6C34878D82A}">
                    <a16:rowId xmlns:a16="http://schemas.microsoft.com/office/drawing/2014/main" val="2776118214"/>
                  </a:ext>
                </a:extLst>
              </a:tr>
              <a:tr h="281673">
                <a:tc>
                  <a:txBody>
                    <a:bodyPr/>
                    <a:lstStyle/>
                    <a:p>
                      <a:r>
                        <a:rPr lang="en-GB" sz="1200"/>
                        <a:t>Dieng Volcanic Complex</a:t>
                      </a:r>
                    </a:p>
                  </a:txBody>
                  <a:tcPr marL="75395" marR="75395" marT="37697" marB="37697" anchor="ctr"/>
                </a:tc>
                <a:tc>
                  <a:txBody>
                    <a:bodyPr/>
                    <a:lstStyle/>
                    <a:p>
                      <a:r>
                        <a:rPr lang="en-GB" sz="1200" dirty="0"/>
                        <a:t>Indonesia</a:t>
                      </a:r>
                    </a:p>
                  </a:txBody>
                  <a:tcPr marL="75395" marR="75395" marT="37697" marB="37697" anchor="ctr"/>
                </a:tc>
                <a:tc>
                  <a:txBody>
                    <a:bodyPr/>
                    <a:lstStyle/>
                    <a:p>
                      <a:pPr algn="ctr"/>
                      <a:r>
                        <a:rPr lang="en-GB" sz="1200" dirty="0">
                          <a:effectLst/>
                        </a:rPr>
                        <a:t>1092929</a:t>
                      </a:r>
                    </a:p>
                  </a:txBody>
                  <a:tcPr marL="75395" marR="75395" marT="37697" marB="37697" anchor="ctr"/>
                </a:tc>
                <a:extLst>
                  <a:ext uri="{0D108BD9-81ED-4DB2-BD59-A6C34878D82A}">
                    <a16:rowId xmlns:a16="http://schemas.microsoft.com/office/drawing/2014/main" val="1357385426"/>
                  </a:ext>
                </a:extLst>
              </a:tr>
              <a:tr h="281673">
                <a:tc>
                  <a:txBody>
                    <a:bodyPr/>
                    <a:lstStyle/>
                    <a:p>
                      <a:r>
                        <a:rPr lang="en-GB" sz="1200"/>
                        <a:t>Auckland Volcanic Field</a:t>
                      </a:r>
                    </a:p>
                  </a:txBody>
                  <a:tcPr marL="75395" marR="75395" marT="37697" marB="37697" anchor="ctr"/>
                </a:tc>
                <a:tc>
                  <a:txBody>
                    <a:bodyPr/>
                    <a:lstStyle/>
                    <a:p>
                      <a:r>
                        <a:rPr lang="en-GB" sz="1200"/>
                        <a:t>New Zealand</a:t>
                      </a:r>
                    </a:p>
                  </a:txBody>
                  <a:tcPr marL="75395" marR="75395" marT="37697" marB="37697" anchor="ctr"/>
                </a:tc>
                <a:tc>
                  <a:txBody>
                    <a:bodyPr/>
                    <a:lstStyle/>
                    <a:p>
                      <a:pPr algn="ctr"/>
                      <a:r>
                        <a:rPr lang="en-GB" sz="1200">
                          <a:effectLst/>
                        </a:rPr>
                        <a:t>1049110</a:t>
                      </a:r>
                    </a:p>
                  </a:txBody>
                  <a:tcPr marL="75395" marR="75395" marT="37697" marB="37697" anchor="ctr"/>
                </a:tc>
                <a:extLst>
                  <a:ext uri="{0D108BD9-81ED-4DB2-BD59-A6C34878D82A}">
                    <a16:rowId xmlns:a16="http://schemas.microsoft.com/office/drawing/2014/main" val="4020045211"/>
                  </a:ext>
                </a:extLst>
              </a:tr>
              <a:tr h="281673">
                <a:tc>
                  <a:txBody>
                    <a:bodyPr/>
                    <a:lstStyle/>
                    <a:p>
                      <a:r>
                        <a:rPr lang="en-GB" sz="1200" err="1"/>
                        <a:t>Rahat</a:t>
                      </a:r>
                      <a:r>
                        <a:rPr lang="en-GB" sz="1200"/>
                        <a:t>, Harrat</a:t>
                      </a:r>
                    </a:p>
                  </a:txBody>
                  <a:tcPr marL="75395" marR="75395" marT="37697" marB="37697" anchor="ctr"/>
                </a:tc>
                <a:tc>
                  <a:txBody>
                    <a:bodyPr/>
                    <a:lstStyle/>
                    <a:p>
                      <a:r>
                        <a:rPr lang="en-GB" sz="1200"/>
                        <a:t>Saudi Arabia</a:t>
                      </a:r>
                    </a:p>
                  </a:txBody>
                  <a:tcPr marL="75395" marR="75395" marT="37697" marB="37697" anchor="ctr"/>
                </a:tc>
                <a:tc>
                  <a:txBody>
                    <a:bodyPr/>
                    <a:lstStyle/>
                    <a:p>
                      <a:pPr algn="ctr"/>
                      <a:r>
                        <a:rPr lang="en-GB" sz="1200" dirty="0">
                          <a:effectLst/>
                        </a:rPr>
                        <a:t>1010115</a:t>
                      </a:r>
                    </a:p>
                  </a:txBody>
                  <a:tcPr marL="75395" marR="75395" marT="37697" marB="37697" anchor="ctr"/>
                </a:tc>
                <a:extLst>
                  <a:ext uri="{0D108BD9-81ED-4DB2-BD59-A6C34878D82A}">
                    <a16:rowId xmlns:a16="http://schemas.microsoft.com/office/drawing/2014/main" val="752369993"/>
                  </a:ext>
                </a:extLst>
              </a:tr>
            </a:tbl>
          </a:graphicData>
        </a:graphic>
      </p:graphicFrame>
      <p:sp>
        <p:nvSpPr>
          <p:cNvPr id="10" name="Content Placeholder 8">
            <a:extLst>
              <a:ext uri="{FF2B5EF4-FFF2-40B4-BE49-F238E27FC236}">
                <a16:creationId xmlns:a16="http://schemas.microsoft.com/office/drawing/2014/main" id="{FEEB2140-9CBF-D048-99C3-2B14FCB2B273}"/>
              </a:ext>
            </a:extLst>
          </p:cNvPr>
          <p:cNvSpPr txBox="1">
            <a:spLocks/>
          </p:cNvSpPr>
          <p:nvPr/>
        </p:nvSpPr>
        <p:spPr>
          <a:xfrm>
            <a:off x="290961" y="1653028"/>
            <a:ext cx="3626074" cy="872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spcBef>
                <a:spcPts val="1600"/>
              </a:spcBef>
              <a:spcAft>
                <a:spcPts val="600"/>
              </a:spcAft>
              <a:buNone/>
            </a:pPr>
            <a:r>
              <a:rPr lang="en-US" sz="1600" b="1" dirty="0"/>
              <a:t>10 volcanoes have over 1 million people living within 10km</a:t>
            </a:r>
          </a:p>
        </p:txBody>
      </p:sp>
    </p:spTree>
    <p:extLst>
      <p:ext uri="{BB962C8B-B14F-4D97-AF65-F5344CB8AC3E}">
        <p14:creationId xmlns:p14="http://schemas.microsoft.com/office/powerpoint/2010/main" val="220345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EE2-C16F-194E-A99F-02373C2AC25E}"/>
              </a:ext>
            </a:extLst>
          </p:cNvPr>
          <p:cNvSpPr>
            <a:spLocks noGrp="1"/>
          </p:cNvSpPr>
          <p:nvPr>
            <p:ph type="title"/>
          </p:nvPr>
        </p:nvSpPr>
        <p:spPr>
          <a:xfrm>
            <a:off x="3446584" y="-6752"/>
            <a:ext cx="8610600" cy="1293028"/>
          </a:xfrm>
        </p:spPr>
        <p:txBody>
          <a:bodyPr/>
          <a:lstStyle/>
          <a:p>
            <a:r>
              <a:rPr lang="en-US" dirty="0"/>
              <a:t>VEI index</a:t>
            </a:r>
          </a:p>
        </p:txBody>
      </p:sp>
      <p:pic>
        <p:nvPicPr>
          <p:cNvPr id="5" name="Content Placeholder 4" descr="Map&#10;&#10;Description automatically generated with medium confidence">
            <a:extLst>
              <a:ext uri="{FF2B5EF4-FFF2-40B4-BE49-F238E27FC236}">
                <a16:creationId xmlns:a16="http://schemas.microsoft.com/office/drawing/2014/main" id="{6D2A0D70-86A4-7E4C-8CB9-E284C6109694}"/>
              </a:ext>
            </a:extLst>
          </p:cNvPr>
          <p:cNvPicPr>
            <a:picLocks noGrp="1" noChangeAspect="1"/>
          </p:cNvPicPr>
          <p:nvPr>
            <p:ph idx="1"/>
          </p:nvPr>
        </p:nvPicPr>
        <p:blipFill>
          <a:blip r:embed="rId3"/>
          <a:stretch>
            <a:fillRect/>
          </a:stretch>
        </p:blipFill>
        <p:spPr>
          <a:xfrm>
            <a:off x="1406769" y="945544"/>
            <a:ext cx="9378461" cy="5785415"/>
          </a:xfrm>
        </p:spPr>
      </p:pic>
    </p:spTree>
    <p:extLst>
      <p:ext uri="{BB962C8B-B14F-4D97-AF65-F5344CB8AC3E}">
        <p14:creationId xmlns:p14="http://schemas.microsoft.com/office/powerpoint/2010/main" val="25834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rm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977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C146-B764-834F-B10D-3EFE23A5DBD1}"/>
              </a:ext>
            </a:extLst>
          </p:cNvPr>
          <p:cNvSpPr>
            <a:spLocks noGrp="1"/>
          </p:cNvSpPr>
          <p:nvPr>
            <p:ph type="title"/>
          </p:nvPr>
        </p:nvSpPr>
        <p:spPr>
          <a:xfrm>
            <a:off x="3581400" y="0"/>
            <a:ext cx="8610600" cy="1293028"/>
          </a:xfrm>
        </p:spPr>
        <p:txBody>
          <a:bodyPr/>
          <a:lstStyle/>
          <a:p>
            <a:r>
              <a:rPr lang="en-US" b="1" dirty="0"/>
              <a:t>Vei Index</a:t>
            </a:r>
          </a:p>
        </p:txBody>
      </p:sp>
      <p:sp>
        <p:nvSpPr>
          <p:cNvPr id="3" name="Content Placeholder 2">
            <a:extLst>
              <a:ext uri="{FF2B5EF4-FFF2-40B4-BE49-F238E27FC236}">
                <a16:creationId xmlns:a16="http://schemas.microsoft.com/office/drawing/2014/main" id="{4BDCA907-4075-2F44-861E-DBD9A07A52EB}"/>
              </a:ext>
            </a:extLst>
          </p:cNvPr>
          <p:cNvSpPr>
            <a:spLocks noGrp="1"/>
          </p:cNvSpPr>
          <p:nvPr>
            <p:ph sz="half" idx="1"/>
          </p:nvPr>
        </p:nvSpPr>
        <p:spPr>
          <a:xfrm>
            <a:off x="8111671" y="3903785"/>
            <a:ext cx="3878106" cy="2308329"/>
          </a:xfrm>
        </p:spPr>
        <p:txBody>
          <a:bodyPr/>
          <a:lstStyle/>
          <a:p>
            <a:pPr marL="0" indent="0">
              <a:lnSpc>
                <a:spcPct val="100000"/>
              </a:lnSpc>
              <a:buNone/>
            </a:pPr>
            <a:r>
              <a:rPr lang="en-GB" b="1" dirty="0"/>
              <a:t>The number below the scale value shows how many eruptions have been recorded in each VEI bracket in the last 10,000 years.</a:t>
            </a:r>
          </a:p>
          <a:p>
            <a:pPr marL="0" indent="0">
              <a:buNone/>
            </a:pPr>
            <a:endParaRPr lang="en-US" b="1" dirty="0"/>
          </a:p>
        </p:txBody>
      </p:sp>
      <p:pic>
        <p:nvPicPr>
          <p:cNvPr id="6" name="Content Placeholder 5" descr="Diagram&#10;&#10;Description automatically generated">
            <a:extLst>
              <a:ext uri="{FF2B5EF4-FFF2-40B4-BE49-F238E27FC236}">
                <a16:creationId xmlns:a16="http://schemas.microsoft.com/office/drawing/2014/main" id="{3CD5E992-538E-0349-8AD4-AA2553DDAE31}"/>
              </a:ext>
            </a:extLst>
          </p:cNvPr>
          <p:cNvPicPr>
            <a:picLocks noGrp="1" noChangeAspect="1"/>
          </p:cNvPicPr>
          <p:nvPr>
            <p:ph sz="half" idx="2"/>
          </p:nvPr>
        </p:nvPicPr>
        <p:blipFill>
          <a:blip r:embed="rId3"/>
          <a:stretch>
            <a:fillRect/>
          </a:stretch>
        </p:blipFill>
        <p:spPr>
          <a:xfrm>
            <a:off x="388677" y="1125955"/>
            <a:ext cx="7498023" cy="5086159"/>
          </a:xfrm>
        </p:spPr>
      </p:pic>
      <p:sp>
        <p:nvSpPr>
          <p:cNvPr id="4" name="TextBox 3">
            <a:extLst>
              <a:ext uri="{FF2B5EF4-FFF2-40B4-BE49-F238E27FC236}">
                <a16:creationId xmlns:a16="http://schemas.microsoft.com/office/drawing/2014/main" id="{8D154AE9-0DD7-FF4A-8294-285836B2B22C}"/>
              </a:ext>
            </a:extLst>
          </p:cNvPr>
          <p:cNvSpPr txBox="1"/>
          <p:nvPr/>
        </p:nvSpPr>
        <p:spPr>
          <a:xfrm>
            <a:off x="388677" y="5732045"/>
            <a:ext cx="6217920" cy="646331"/>
          </a:xfrm>
          <a:prstGeom prst="rect">
            <a:avLst/>
          </a:prstGeom>
          <a:noFill/>
        </p:spPr>
        <p:txBody>
          <a:bodyPr wrap="square" rtlCol="0">
            <a:spAutoFit/>
          </a:bodyPr>
          <a:lstStyle/>
          <a:p>
            <a:r>
              <a:rPr lang="en-GB" dirty="0">
                <a:hlinkClick r:id="rId4"/>
              </a:rPr>
              <a:t>https://www.turkvolc.com/eruption-size</a:t>
            </a:r>
            <a:endParaRPr lang="en-GB" dirty="0"/>
          </a:p>
          <a:p>
            <a:endParaRPr lang="en-US" dirty="0"/>
          </a:p>
        </p:txBody>
      </p:sp>
    </p:spTree>
    <p:extLst>
      <p:ext uri="{BB962C8B-B14F-4D97-AF65-F5344CB8AC3E}">
        <p14:creationId xmlns:p14="http://schemas.microsoft.com/office/powerpoint/2010/main" val="207925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58C2-DAE0-A049-9176-D052715F5923}"/>
              </a:ext>
            </a:extLst>
          </p:cNvPr>
          <p:cNvSpPr>
            <a:spLocks noGrp="1"/>
          </p:cNvSpPr>
          <p:nvPr>
            <p:ph type="title"/>
          </p:nvPr>
        </p:nvSpPr>
        <p:spPr>
          <a:xfrm>
            <a:off x="3581400" y="0"/>
            <a:ext cx="8610600" cy="1293028"/>
          </a:xfrm>
        </p:spPr>
        <p:txBody>
          <a:bodyPr/>
          <a:lstStyle/>
          <a:p>
            <a:r>
              <a:rPr lang="en-US" b="1" dirty="0"/>
              <a:t>Indonesia volcanoes</a:t>
            </a:r>
          </a:p>
        </p:txBody>
      </p:sp>
      <p:pic>
        <p:nvPicPr>
          <p:cNvPr id="5" name="Content Placeholder 4" descr="Chart&#10;&#10;Description automatically generated">
            <a:extLst>
              <a:ext uri="{FF2B5EF4-FFF2-40B4-BE49-F238E27FC236}">
                <a16:creationId xmlns:a16="http://schemas.microsoft.com/office/drawing/2014/main" id="{1D702FF0-02AC-0845-9655-11494AFC3B30}"/>
              </a:ext>
            </a:extLst>
          </p:cNvPr>
          <p:cNvPicPr>
            <a:picLocks noGrp="1" noChangeAspect="1"/>
          </p:cNvPicPr>
          <p:nvPr>
            <p:ph idx="1"/>
          </p:nvPr>
        </p:nvPicPr>
        <p:blipFill>
          <a:blip r:embed="rId3"/>
          <a:stretch>
            <a:fillRect/>
          </a:stretch>
        </p:blipFill>
        <p:spPr>
          <a:xfrm>
            <a:off x="1790700" y="1293028"/>
            <a:ext cx="8610600" cy="5311734"/>
          </a:xfrm>
        </p:spPr>
      </p:pic>
    </p:spTree>
    <p:extLst>
      <p:ext uri="{BB962C8B-B14F-4D97-AF65-F5344CB8AC3E}">
        <p14:creationId xmlns:p14="http://schemas.microsoft.com/office/powerpoint/2010/main" val="27025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7383340" y="0"/>
            <a:ext cx="6832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b="1" dirty="0"/>
              <a:t>Mount Tambora</a:t>
            </a:r>
          </a:p>
        </p:txBody>
      </p:sp>
      <p:pic>
        <p:nvPicPr>
          <p:cNvPr id="4" name="Content Placeholder 9" descr="A picture containing nature&#10;&#10;Description automatically generated">
            <a:extLst>
              <a:ext uri="{FF2B5EF4-FFF2-40B4-BE49-F238E27FC236}">
                <a16:creationId xmlns:a16="http://schemas.microsoft.com/office/drawing/2014/main" id="{B780169B-5772-0947-AC66-4CFDC3F5EC64}"/>
              </a:ext>
            </a:extLst>
          </p:cNvPr>
          <p:cNvPicPr>
            <a:picLocks noChangeAspect="1"/>
          </p:cNvPicPr>
          <p:nvPr/>
        </p:nvPicPr>
        <p:blipFill>
          <a:blip r:embed="rId3"/>
          <a:stretch>
            <a:fillRect/>
          </a:stretch>
        </p:blipFill>
        <p:spPr>
          <a:xfrm>
            <a:off x="316037" y="1576144"/>
            <a:ext cx="6055452" cy="4024313"/>
          </a:xfrm>
          <a:prstGeom prst="rect">
            <a:avLst/>
          </a:prstGeom>
          <a:ln>
            <a:solidFill>
              <a:schemeClr val="accent3">
                <a:lumMod val="50000"/>
              </a:schemeClr>
            </a:solidFill>
          </a:ln>
        </p:spPr>
      </p:pic>
      <p:sp>
        <p:nvSpPr>
          <p:cNvPr id="5" name="TextBox 4">
            <a:extLst>
              <a:ext uri="{FF2B5EF4-FFF2-40B4-BE49-F238E27FC236}">
                <a16:creationId xmlns:a16="http://schemas.microsoft.com/office/drawing/2014/main" id="{F6DF2017-6AC6-0C48-ABD9-B0AAA1170154}"/>
              </a:ext>
            </a:extLst>
          </p:cNvPr>
          <p:cNvSpPr txBox="1"/>
          <p:nvPr/>
        </p:nvSpPr>
        <p:spPr>
          <a:xfrm>
            <a:off x="316037" y="5600457"/>
            <a:ext cx="1946031" cy="276999"/>
          </a:xfrm>
          <a:prstGeom prst="rect">
            <a:avLst/>
          </a:prstGeom>
          <a:noFill/>
        </p:spPr>
        <p:txBody>
          <a:bodyPr wrap="square" rtlCol="0">
            <a:spAutoFit/>
          </a:bodyPr>
          <a:lstStyle/>
          <a:p>
            <a:r>
              <a:rPr lang="en-US" sz="1200" b="1" dirty="0"/>
              <a:t>Image : NASA</a:t>
            </a:r>
          </a:p>
        </p:txBody>
      </p:sp>
      <p:sp>
        <p:nvSpPr>
          <p:cNvPr id="7" name="Content Placeholder 6">
            <a:extLst>
              <a:ext uri="{FF2B5EF4-FFF2-40B4-BE49-F238E27FC236}">
                <a16:creationId xmlns:a16="http://schemas.microsoft.com/office/drawing/2014/main" id="{60410130-4D7E-8941-A396-3BA64626C2F0}"/>
              </a:ext>
            </a:extLst>
          </p:cNvPr>
          <p:cNvSpPr>
            <a:spLocks noGrp="1"/>
          </p:cNvSpPr>
          <p:nvPr>
            <p:ph idx="1"/>
          </p:nvPr>
        </p:nvSpPr>
        <p:spPr>
          <a:xfrm>
            <a:off x="6893169" y="1617785"/>
            <a:ext cx="4601307" cy="4259671"/>
          </a:xfrm>
        </p:spPr>
        <p:txBody>
          <a:bodyPr>
            <a:normAutofit/>
          </a:bodyPr>
          <a:lstStyle/>
          <a:p>
            <a:r>
              <a:rPr lang="en-US" sz="1900" b="1" dirty="0"/>
              <a:t>Erupted in 1815</a:t>
            </a:r>
          </a:p>
          <a:p>
            <a:r>
              <a:rPr lang="en-US" sz="1900" b="1" dirty="0"/>
              <a:t>Deadliest eruption in recorded history</a:t>
            </a:r>
          </a:p>
          <a:p>
            <a:r>
              <a:rPr lang="en-US" sz="1900" b="1" dirty="0"/>
              <a:t>The caldera (crater) created is 4 miles across</a:t>
            </a:r>
          </a:p>
          <a:p>
            <a:r>
              <a:rPr lang="en-US" sz="1900" b="1" dirty="0"/>
              <a:t>The explosion immediately killed around 10,000 people</a:t>
            </a:r>
          </a:p>
          <a:p>
            <a:r>
              <a:rPr lang="en-US" sz="1900" b="1" dirty="0"/>
              <a:t>Believed to eventually have killed some 100,000 people</a:t>
            </a:r>
          </a:p>
          <a:p>
            <a:r>
              <a:rPr lang="en-US" sz="1900" b="1" dirty="0"/>
              <a:t>Triggered ‘</a:t>
            </a:r>
            <a:r>
              <a:rPr lang="en-GB" sz="1900" b="1" dirty="0"/>
              <a:t>The Year Without a Summer’</a:t>
            </a:r>
          </a:p>
        </p:txBody>
      </p:sp>
    </p:spTree>
    <p:extLst>
      <p:ext uri="{BB962C8B-B14F-4D97-AF65-F5344CB8AC3E}">
        <p14:creationId xmlns:p14="http://schemas.microsoft.com/office/powerpoint/2010/main" val="8372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5404338" y="-257908"/>
            <a:ext cx="811994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600" b="1" dirty="0"/>
              <a:t>The year without a summer</a:t>
            </a:r>
          </a:p>
        </p:txBody>
      </p:sp>
      <p:sp>
        <p:nvSpPr>
          <p:cNvPr id="4" name="Content Placeholder 6">
            <a:extLst>
              <a:ext uri="{FF2B5EF4-FFF2-40B4-BE49-F238E27FC236}">
                <a16:creationId xmlns:a16="http://schemas.microsoft.com/office/drawing/2014/main" id="{075D65DB-4CF0-3C4A-B56F-68AD62C622E1}"/>
              </a:ext>
            </a:extLst>
          </p:cNvPr>
          <p:cNvSpPr txBox="1">
            <a:spLocks/>
          </p:cNvSpPr>
          <p:nvPr/>
        </p:nvSpPr>
        <p:spPr>
          <a:xfrm>
            <a:off x="6893169" y="1406769"/>
            <a:ext cx="4601307" cy="4974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900" b="1" dirty="0"/>
              <a:t>Europe's summer temperatures were the coldest on record since 1766.</a:t>
            </a:r>
          </a:p>
          <a:p>
            <a:r>
              <a:rPr lang="en-GB" sz="1900" b="1" dirty="0"/>
              <a:t>There were northern hemisphere food shortages</a:t>
            </a:r>
          </a:p>
          <a:p>
            <a:r>
              <a:rPr lang="en-GB" sz="1900" b="1" dirty="0"/>
              <a:t>Record numbers of people starved to death in Paris in 1816</a:t>
            </a:r>
          </a:p>
          <a:p>
            <a:r>
              <a:rPr lang="en-GB" sz="1900" b="1" dirty="0"/>
              <a:t>There was famine in China, the monsoon season was disrupted causing widespread flooding in the Yangtze valley.</a:t>
            </a:r>
          </a:p>
          <a:p>
            <a:r>
              <a:rPr lang="en-GB" sz="1900" b="1" dirty="0"/>
              <a:t>Paintings of the time showed the colour of the sky as yellow</a:t>
            </a:r>
          </a:p>
          <a:p>
            <a:r>
              <a:rPr lang="en-GB" sz="1900" b="1" dirty="0"/>
              <a:t>Mary Shelley wrote Frankenstein</a:t>
            </a:r>
            <a:endParaRPr lang="en-US" dirty="0"/>
          </a:p>
        </p:txBody>
      </p:sp>
      <p:pic>
        <p:nvPicPr>
          <p:cNvPr id="5" name="Content Placeholder 7" descr="A statue of a person in a field with a sunset in the background&#10;&#10;Description automatically generated with low confidence">
            <a:extLst>
              <a:ext uri="{FF2B5EF4-FFF2-40B4-BE49-F238E27FC236}">
                <a16:creationId xmlns:a16="http://schemas.microsoft.com/office/drawing/2014/main" id="{3B4C5BB6-891E-064D-BC25-70E0CFF3F8BB}"/>
              </a:ext>
            </a:extLst>
          </p:cNvPr>
          <p:cNvPicPr>
            <a:picLocks noChangeAspect="1"/>
          </p:cNvPicPr>
          <p:nvPr/>
        </p:nvPicPr>
        <p:blipFill rotWithShape="1">
          <a:blip r:embed="rId3"/>
          <a:srcRect t="5812" r="-4" b="-4"/>
          <a:stretch/>
        </p:blipFill>
        <p:spPr>
          <a:xfrm>
            <a:off x="1524001" y="852307"/>
            <a:ext cx="4237892" cy="2764181"/>
          </a:xfrm>
          <a:prstGeom prst="rect">
            <a:avLst/>
          </a:prstGeom>
          <a:ln>
            <a:solidFill>
              <a:schemeClr val="accent3">
                <a:lumMod val="50000"/>
              </a:schemeClr>
            </a:solidFill>
          </a:ln>
        </p:spPr>
      </p:pic>
      <p:pic>
        <p:nvPicPr>
          <p:cNvPr id="6" name="Content Placeholder 5" descr="A picture containing outdoor, nature, sunset&#10;&#10;Description automatically generated">
            <a:extLst>
              <a:ext uri="{FF2B5EF4-FFF2-40B4-BE49-F238E27FC236}">
                <a16:creationId xmlns:a16="http://schemas.microsoft.com/office/drawing/2014/main" id="{BD7E77D0-1F93-064A-B23B-D8F513D714C1}"/>
              </a:ext>
            </a:extLst>
          </p:cNvPr>
          <p:cNvPicPr>
            <a:picLocks noChangeAspect="1"/>
          </p:cNvPicPr>
          <p:nvPr/>
        </p:nvPicPr>
        <p:blipFill rotWithShape="1">
          <a:blip r:embed="rId4"/>
          <a:srcRect l="18456" r="6803"/>
          <a:stretch/>
        </p:blipFill>
        <p:spPr>
          <a:xfrm>
            <a:off x="1524001" y="3801864"/>
            <a:ext cx="4343400" cy="2832999"/>
          </a:xfrm>
          <a:prstGeom prst="rect">
            <a:avLst/>
          </a:prstGeom>
          <a:ln>
            <a:solidFill>
              <a:schemeClr val="accent3">
                <a:lumMod val="50000"/>
              </a:schemeClr>
            </a:solidFill>
          </a:ln>
        </p:spPr>
      </p:pic>
      <p:sp>
        <p:nvSpPr>
          <p:cNvPr id="7" name="TextBox 6">
            <a:extLst>
              <a:ext uri="{FF2B5EF4-FFF2-40B4-BE49-F238E27FC236}">
                <a16:creationId xmlns:a16="http://schemas.microsoft.com/office/drawing/2014/main" id="{59DD9E9D-69AB-C54E-B7A5-C0F48D665B2A}"/>
              </a:ext>
            </a:extLst>
          </p:cNvPr>
          <p:cNvSpPr txBox="1"/>
          <p:nvPr/>
        </p:nvSpPr>
        <p:spPr>
          <a:xfrm>
            <a:off x="1524001" y="6211669"/>
            <a:ext cx="3376246" cy="646331"/>
          </a:xfrm>
          <a:prstGeom prst="rect">
            <a:avLst/>
          </a:prstGeom>
          <a:noFill/>
        </p:spPr>
        <p:txBody>
          <a:bodyPr wrap="square" rtlCol="0">
            <a:spAutoFit/>
          </a:bodyPr>
          <a:lstStyle/>
          <a:p>
            <a:r>
              <a:rPr lang="en-US" sz="1200" b="1" dirty="0"/>
              <a:t>Chichester Canal by William Turner</a:t>
            </a:r>
            <a:br>
              <a:rPr lang="en-US" sz="1200" b="1" dirty="0"/>
            </a:br>
            <a:r>
              <a:rPr lang="en-US" sz="1200" b="1" dirty="0"/>
              <a:t>Image: TATE</a:t>
            </a:r>
          </a:p>
          <a:p>
            <a:endParaRPr lang="en-US" sz="1200" b="1" dirty="0"/>
          </a:p>
        </p:txBody>
      </p:sp>
      <p:sp>
        <p:nvSpPr>
          <p:cNvPr id="8" name="TextBox 7">
            <a:extLst>
              <a:ext uri="{FF2B5EF4-FFF2-40B4-BE49-F238E27FC236}">
                <a16:creationId xmlns:a16="http://schemas.microsoft.com/office/drawing/2014/main" id="{A44A8FC1-E73D-E04C-B777-CC9EFB42CC47}"/>
              </a:ext>
            </a:extLst>
          </p:cNvPr>
          <p:cNvSpPr txBox="1"/>
          <p:nvPr/>
        </p:nvSpPr>
        <p:spPr>
          <a:xfrm>
            <a:off x="1524001" y="3132369"/>
            <a:ext cx="3376246" cy="646331"/>
          </a:xfrm>
          <a:prstGeom prst="rect">
            <a:avLst/>
          </a:prstGeom>
          <a:noFill/>
        </p:spPr>
        <p:txBody>
          <a:bodyPr wrap="square" rtlCol="0">
            <a:spAutoFit/>
          </a:bodyPr>
          <a:lstStyle/>
          <a:p>
            <a:r>
              <a:rPr lang="en-GB" sz="1200" b="1" i="1" dirty="0"/>
              <a:t>Woman before the Setting Sun </a:t>
            </a:r>
            <a:r>
              <a:rPr lang="en-GB" sz="1200" b="1" dirty="0"/>
              <a:t>1818</a:t>
            </a:r>
            <a:br>
              <a:rPr lang="en-GB" sz="1200" b="1" dirty="0"/>
            </a:br>
            <a:r>
              <a:rPr lang="en-GB" sz="1200" b="1" dirty="0"/>
              <a:t>by Caspar David Friedrich (</a:t>
            </a:r>
            <a:r>
              <a:rPr lang="en-US" sz="1200" b="1" dirty="0"/>
              <a:t>Image: TATE)</a:t>
            </a:r>
            <a:endParaRPr lang="en-GB" sz="1200" b="1" dirty="0"/>
          </a:p>
          <a:p>
            <a:endParaRPr lang="en-US" sz="1200" b="1" dirty="0"/>
          </a:p>
        </p:txBody>
      </p:sp>
    </p:spTree>
    <p:extLst>
      <p:ext uri="{BB962C8B-B14F-4D97-AF65-F5344CB8AC3E}">
        <p14:creationId xmlns:p14="http://schemas.microsoft.com/office/powerpoint/2010/main" val="24305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B60-5B2B-3646-B30C-4EB3EC165425}"/>
              </a:ext>
            </a:extLst>
          </p:cNvPr>
          <p:cNvSpPr>
            <a:spLocks noGrp="1"/>
          </p:cNvSpPr>
          <p:nvPr>
            <p:ph type="title"/>
          </p:nvPr>
        </p:nvSpPr>
        <p:spPr>
          <a:xfrm>
            <a:off x="3581400" y="221064"/>
            <a:ext cx="8610600" cy="1293028"/>
          </a:xfrm>
        </p:spPr>
        <p:txBody>
          <a:bodyPr/>
          <a:lstStyle/>
          <a:p>
            <a:r>
              <a:rPr lang="en-US" b="1" dirty="0"/>
              <a:t>Presentation Content</a:t>
            </a:r>
          </a:p>
        </p:txBody>
      </p:sp>
      <p:sp>
        <p:nvSpPr>
          <p:cNvPr id="3" name="Content Placeholder 2">
            <a:extLst>
              <a:ext uri="{FF2B5EF4-FFF2-40B4-BE49-F238E27FC236}">
                <a16:creationId xmlns:a16="http://schemas.microsoft.com/office/drawing/2014/main" id="{9246729E-B773-9649-8F7F-DD394F8F3DE8}"/>
              </a:ext>
            </a:extLst>
          </p:cNvPr>
          <p:cNvSpPr>
            <a:spLocks noGrp="1"/>
          </p:cNvSpPr>
          <p:nvPr>
            <p:ph idx="1"/>
          </p:nvPr>
        </p:nvSpPr>
        <p:spPr>
          <a:xfrm>
            <a:off x="261257" y="2057401"/>
            <a:ext cx="8432799" cy="4561113"/>
          </a:xfrm>
        </p:spPr>
        <p:txBody>
          <a:bodyPr>
            <a:noAutofit/>
          </a:bodyPr>
          <a:lstStyle/>
          <a:p>
            <a:pPr>
              <a:lnSpc>
                <a:spcPct val="150000"/>
              </a:lnSpc>
            </a:pPr>
            <a:r>
              <a:rPr lang="en-US" sz="4000" b="1" dirty="0"/>
              <a:t>Data</a:t>
            </a:r>
          </a:p>
          <a:p>
            <a:pPr>
              <a:lnSpc>
                <a:spcPct val="150000"/>
              </a:lnSpc>
            </a:pPr>
            <a:r>
              <a:rPr lang="en-US" sz="4000" b="1" dirty="0"/>
              <a:t>Questions and Analysis</a:t>
            </a:r>
          </a:p>
          <a:p>
            <a:pPr>
              <a:lnSpc>
                <a:spcPct val="150000"/>
              </a:lnSpc>
            </a:pPr>
            <a:r>
              <a:rPr lang="en-US" sz="4000" b="1" dirty="0"/>
              <a:t>Summary</a:t>
            </a:r>
          </a:p>
          <a:p>
            <a:pPr>
              <a:lnSpc>
                <a:spcPct val="150000"/>
              </a:lnSpc>
            </a:pPr>
            <a:r>
              <a:rPr lang="en-US" sz="4000" b="1" dirty="0"/>
              <a:t>The Future</a:t>
            </a:r>
          </a:p>
          <a:p>
            <a:endParaRPr lang="en-US" sz="4000" b="1" dirty="0"/>
          </a:p>
        </p:txBody>
      </p:sp>
    </p:spTree>
    <p:extLst>
      <p:ext uri="{BB962C8B-B14F-4D97-AF65-F5344CB8AC3E}">
        <p14:creationId xmlns:p14="http://schemas.microsoft.com/office/powerpoint/2010/main" val="1811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a:p>
            <a:r>
              <a:rPr lang="en-US" sz="1700" b="1" dirty="0"/>
              <a:t>Summary:</a:t>
            </a:r>
          </a:p>
          <a:p>
            <a:r>
              <a:rPr lang="en-US" sz="1700" b="1" dirty="0"/>
              <a:t>Often people have no choice in where they live</a:t>
            </a:r>
          </a:p>
          <a:p>
            <a:r>
              <a:rPr lang="en-US" sz="1700" b="1" dirty="0"/>
              <a:t>Volcano tourism is a money-spinner</a:t>
            </a:r>
          </a:p>
          <a:p>
            <a:r>
              <a:rPr lang="en-US" sz="1700" b="1" dirty="0"/>
              <a:t> </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2147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F2AF05-6038-CB4A-9DC0-C49F90EE2DCE}"/>
              </a:ext>
            </a:extLst>
          </p:cNvPr>
          <p:cNvSpPr>
            <a:spLocks noGrp="1"/>
          </p:cNvSpPr>
          <p:nvPr>
            <p:ph type="title"/>
          </p:nvPr>
        </p:nvSpPr>
        <p:spPr>
          <a:xfrm>
            <a:off x="6271846" y="-69727"/>
            <a:ext cx="5785338" cy="1418085"/>
          </a:xfrm>
        </p:spPr>
        <p:txBody>
          <a:bodyPr/>
          <a:lstStyle/>
          <a:p>
            <a:r>
              <a:rPr lang="en-US" b="1" dirty="0"/>
              <a:t>The future</a:t>
            </a:r>
          </a:p>
        </p:txBody>
      </p:sp>
      <p:sp>
        <p:nvSpPr>
          <p:cNvPr id="8" name="Content Placeholder 7">
            <a:extLst>
              <a:ext uri="{FF2B5EF4-FFF2-40B4-BE49-F238E27FC236}">
                <a16:creationId xmlns:a16="http://schemas.microsoft.com/office/drawing/2014/main" id="{CDC37C9F-C744-CB4F-ACD6-9631CD5D18EF}"/>
              </a:ext>
            </a:extLst>
          </p:cNvPr>
          <p:cNvSpPr>
            <a:spLocks noGrp="1"/>
          </p:cNvSpPr>
          <p:nvPr>
            <p:ph sz="half" idx="2"/>
          </p:nvPr>
        </p:nvSpPr>
        <p:spPr>
          <a:xfrm>
            <a:off x="846992" y="2790092"/>
            <a:ext cx="10498015" cy="3100346"/>
          </a:xfrm>
        </p:spPr>
        <p:txBody>
          <a:bodyPr/>
          <a:lstStyle/>
          <a:p>
            <a:pPr>
              <a:lnSpc>
                <a:spcPct val="150000"/>
              </a:lnSpc>
            </a:pPr>
            <a:r>
              <a:rPr lang="en-US" b="1" dirty="0"/>
              <a:t>48 volcanoes were in continuing eruption status at the beginning of 2022</a:t>
            </a:r>
          </a:p>
          <a:p>
            <a:pPr>
              <a:lnSpc>
                <a:spcPct val="150000"/>
              </a:lnSpc>
            </a:pPr>
            <a:r>
              <a:rPr lang="en-US" b="1" dirty="0"/>
              <a:t>Approximately 20 volcanoes are erupting on any particular day</a:t>
            </a:r>
          </a:p>
          <a:p>
            <a:pPr>
              <a:lnSpc>
                <a:spcPct val="150000"/>
              </a:lnSpc>
            </a:pPr>
            <a:r>
              <a:rPr lang="en-US" b="1" dirty="0"/>
              <a:t>AI and machine learning is being used to predict eruptions</a:t>
            </a:r>
          </a:p>
          <a:p>
            <a:pPr>
              <a:lnSpc>
                <a:spcPct val="150000"/>
              </a:lnSpc>
            </a:pPr>
            <a:r>
              <a:rPr lang="en-US" b="1" dirty="0"/>
              <a:t>BUT – at the moment undergraduate students are still better at picking out eruptions than the machines</a:t>
            </a:r>
          </a:p>
        </p:txBody>
      </p:sp>
    </p:spTree>
    <p:extLst>
      <p:ext uri="{BB962C8B-B14F-4D97-AF65-F5344CB8AC3E}">
        <p14:creationId xmlns:p14="http://schemas.microsoft.com/office/powerpoint/2010/main" val="881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6DA6B31-4BF7-784D-BCB9-6D4B64FD7E6C}"/>
              </a:ext>
            </a:extLst>
          </p:cNvPr>
          <p:cNvSpPr txBox="1">
            <a:spLocks/>
          </p:cNvSpPr>
          <p:nvPr/>
        </p:nvSpPr>
        <p:spPr>
          <a:xfrm>
            <a:off x="6172200" y="281965"/>
            <a:ext cx="5785338" cy="141808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Learnings</a:t>
            </a:r>
          </a:p>
        </p:txBody>
      </p:sp>
      <p:sp>
        <p:nvSpPr>
          <p:cNvPr id="5" name="Content Placeholder 4">
            <a:extLst>
              <a:ext uri="{FF2B5EF4-FFF2-40B4-BE49-F238E27FC236}">
                <a16:creationId xmlns:a16="http://schemas.microsoft.com/office/drawing/2014/main" id="{9C702E0B-5E86-DB41-A4C7-1F9AA2F38C7D}"/>
              </a:ext>
            </a:extLst>
          </p:cNvPr>
          <p:cNvSpPr>
            <a:spLocks noGrp="1"/>
          </p:cNvSpPr>
          <p:nvPr>
            <p:ph sz="half" idx="1"/>
          </p:nvPr>
        </p:nvSpPr>
        <p:spPr/>
        <p:txBody>
          <a:bodyPr/>
          <a:lstStyle/>
          <a:p>
            <a:r>
              <a:rPr lang="en-US" b="1" dirty="0"/>
              <a:t>I didn’t use the tree ring or </a:t>
            </a:r>
            <a:r>
              <a:rPr lang="en-US" b="1" dirty="0" err="1"/>
              <a:t>sulphur</a:t>
            </a:r>
            <a:r>
              <a:rPr lang="en-US" b="1" dirty="0"/>
              <a:t> datasets for analysis</a:t>
            </a:r>
          </a:p>
          <a:p>
            <a:r>
              <a:rPr lang="en-US" b="1" dirty="0"/>
              <a:t>Some of the datasets were messier than I first thought and caused problems when matching</a:t>
            </a:r>
          </a:p>
          <a:p>
            <a:r>
              <a:rPr lang="en-US" b="1" dirty="0"/>
              <a:t>Start earlier </a:t>
            </a:r>
          </a:p>
          <a:p>
            <a:r>
              <a:rPr lang="en-US" b="1" dirty="0"/>
              <a:t>Predictive modelling a possibility for the future but the unpredictability of volcanoes makes this very, very difficult</a:t>
            </a:r>
          </a:p>
        </p:txBody>
      </p:sp>
      <p:pic>
        <p:nvPicPr>
          <p:cNvPr id="7" name="Content Placeholder 5" descr="Shape&#10;&#10;Description automatically generated">
            <a:extLst>
              <a:ext uri="{FF2B5EF4-FFF2-40B4-BE49-F238E27FC236}">
                <a16:creationId xmlns:a16="http://schemas.microsoft.com/office/drawing/2014/main" id="{7D57E884-F42A-6642-943C-BFBDEF4547CB}"/>
              </a:ext>
            </a:extLst>
          </p:cNvPr>
          <p:cNvPicPr>
            <a:picLocks noChangeAspect="1"/>
          </p:cNvPicPr>
          <p:nvPr/>
        </p:nvPicPr>
        <p:blipFill>
          <a:blip r:embed="rId3"/>
          <a:stretch>
            <a:fillRect/>
          </a:stretch>
        </p:blipFill>
        <p:spPr>
          <a:xfrm>
            <a:off x="7397261" y="1226391"/>
            <a:ext cx="3470031" cy="5209577"/>
          </a:xfrm>
          <a:prstGeom prst="rect">
            <a:avLst/>
          </a:prstGeom>
        </p:spPr>
      </p:pic>
    </p:spTree>
    <p:extLst>
      <p:ext uri="{BB962C8B-B14F-4D97-AF65-F5344CB8AC3E}">
        <p14:creationId xmlns:p14="http://schemas.microsoft.com/office/powerpoint/2010/main" val="271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35-C753-D741-971D-630F8514213B}"/>
              </a:ext>
            </a:extLst>
          </p:cNvPr>
          <p:cNvSpPr>
            <a:spLocks noGrp="1"/>
          </p:cNvSpPr>
          <p:nvPr>
            <p:ph type="title"/>
          </p:nvPr>
        </p:nvSpPr>
        <p:spPr>
          <a:xfrm>
            <a:off x="2319454" y="764373"/>
            <a:ext cx="9186746" cy="1293028"/>
          </a:xfrm>
        </p:spPr>
        <p:txBody>
          <a:bodyPr/>
          <a:lstStyle/>
          <a:p>
            <a:r>
              <a:rPr lang="en-US"/>
              <a:t>References/Acknowledgements</a:t>
            </a:r>
            <a:endParaRPr lang="en-US" dirty="0"/>
          </a:p>
        </p:txBody>
      </p:sp>
      <p:sp>
        <p:nvSpPr>
          <p:cNvPr id="3" name="Content Placeholder 2">
            <a:extLst>
              <a:ext uri="{FF2B5EF4-FFF2-40B4-BE49-F238E27FC236}">
                <a16:creationId xmlns:a16="http://schemas.microsoft.com/office/drawing/2014/main" id="{F8ADABFD-FDE0-3D4C-9DA4-EFA98090FCCE}"/>
              </a:ext>
            </a:extLst>
          </p:cNvPr>
          <p:cNvSpPr>
            <a:spLocks noGrp="1"/>
          </p:cNvSpPr>
          <p:nvPr>
            <p:ph idx="1"/>
          </p:nvPr>
        </p:nvSpPr>
        <p:spPr/>
        <p:txBody>
          <a:bodyPr/>
          <a:lstStyle/>
          <a:p>
            <a:pPr>
              <a:lnSpc>
                <a:spcPct val="150000"/>
              </a:lnSpc>
            </a:pPr>
            <a:r>
              <a:rPr lang="en-US" b="1" dirty="0"/>
              <a:t>Tidy Tuesday Data</a:t>
            </a:r>
          </a:p>
          <a:p>
            <a:pPr>
              <a:lnSpc>
                <a:spcPct val="150000"/>
              </a:lnSpc>
            </a:pPr>
            <a:r>
              <a:rPr lang="en-US" b="1" dirty="0"/>
              <a:t>National Geographic </a:t>
            </a:r>
          </a:p>
          <a:p>
            <a:pPr>
              <a:lnSpc>
                <a:spcPct val="150000"/>
              </a:lnSpc>
            </a:pPr>
            <a:r>
              <a:rPr lang="en-US" b="1" dirty="0"/>
              <a:t>Getty Images (main photo)</a:t>
            </a:r>
          </a:p>
          <a:p>
            <a:pPr>
              <a:lnSpc>
                <a:spcPct val="150000"/>
              </a:lnSpc>
            </a:pPr>
            <a:r>
              <a:rPr lang="en-GB" b="1" dirty="0"/>
              <a:t>How AI and satellites could help predict </a:t>
            </a:r>
            <a:r>
              <a:rPr lang="en-GB" b="1"/>
              <a:t>volcanic eruptions</a:t>
            </a:r>
            <a:endParaRPr lang="en-GB" b="1" dirty="0"/>
          </a:p>
          <a:p>
            <a:pPr>
              <a:lnSpc>
                <a:spcPct val="150000"/>
              </a:lnSpc>
            </a:pPr>
            <a:r>
              <a:rPr lang="en-GB" b="1" dirty="0"/>
              <a:t>The Characteristics of Volcanic Eruption in Indonesia</a:t>
            </a:r>
          </a:p>
          <a:p>
            <a:pPr>
              <a:lnSpc>
                <a:spcPct val="150000"/>
              </a:lnSpc>
            </a:pPr>
            <a:endParaRPr lang="en-GB" b="1" dirty="0"/>
          </a:p>
          <a:p>
            <a:endParaRPr lang="en-US" b="1" dirty="0"/>
          </a:p>
        </p:txBody>
      </p:sp>
    </p:spTree>
    <p:extLst>
      <p:ext uri="{BB962C8B-B14F-4D97-AF65-F5344CB8AC3E}">
        <p14:creationId xmlns:p14="http://schemas.microsoft.com/office/powerpoint/2010/main" val="285066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D4C3-2F5F-A647-A9DF-D25E5054EC7D}"/>
              </a:ext>
            </a:extLst>
          </p:cNvPr>
          <p:cNvSpPr>
            <a:spLocks noGrp="1"/>
          </p:cNvSpPr>
          <p:nvPr>
            <p:ph type="title"/>
          </p:nvPr>
        </p:nvSpPr>
        <p:spPr>
          <a:xfrm>
            <a:off x="3305908" y="283727"/>
            <a:ext cx="8610600" cy="1293028"/>
          </a:xfrm>
        </p:spPr>
        <p:txBody>
          <a:bodyPr>
            <a:normAutofit/>
          </a:bodyPr>
          <a:lstStyle/>
          <a:p>
            <a:r>
              <a:rPr lang="en-US" sz="4800" b="1" dirty="0"/>
              <a:t>Thank You</a:t>
            </a:r>
          </a:p>
        </p:txBody>
      </p:sp>
    </p:spTree>
    <p:extLst>
      <p:ext uri="{BB962C8B-B14F-4D97-AF65-F5344CB8AC3E}">
        <p14:creationId xmlns:p14="http://schemas.microsoft.com/office/powerpoint/2010/main" val="244927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1D1-D547-7743-BCD6-CB4E774EBA8B}"/>
              </a:ext>
            </a:extLst>
          </p:cNvPr>
          <p:cNvSpPr>
            <a:spLocks noGrp="1"/>
          </p:cNvSpPr>
          <p:nvPr>
            <p:ph type="title"/>
          </p:nvPr>
        </p:nvSpPr>
        <p:spPr>
          <a:xfrm>
            <a:off x="3581400" y="0"/>
            <a:ext cx="8610600" cy="1293028"/>
          </a:xfrm>
        </p:spPr>
        <p:txBody>
          <a:bodyPr/>
          <a:lstStyle/>
          <a:p>
            <a:r>
              <a:rPr lang="en-US" b="1" dirty="0"/>
              <a:t>Data Sources</a:t>
            </a:r>
          </a:p>
        </p:txBody>
      </p:sp>
      <p:sp>
        <p:nvSpPr>
          <p:cNvPr id="3" name="Content Placeholder 2">
            <a:extLst>
              <a:ext uri="{FF2B5EF4-FFF2-40B4-BE49-F238E27FC236}">
                <a16:creationId xmlns:a16="http://schemas.microsoft.com/office/drawing/2014/main" id="{4EB53946-D9E5-0440-982D-00E8C665BFC2}"/>
              </a:ext>
            </a:extLst>
          </p:cNvPr>
          <p:cNvSpPr>
            <a:spLocks noGrp="1"/>
          </p:cNvSpPr>
          <p:nvPr>
            <p:ph idx="1"/>
          </p:nvPr>
        </p:nvSpPr>
        <p:spPr>
          <a:xfrm>
            <a:off x="703385" y="1432561"/>
            <a:ext cx="10820400" cy="930998"/>
          </a:xfrm>
        </p:spPr>
        <p:txBody>
          <a:bodyPr>
            <a:normAutofit/>
          </a:bodyPr>
          <a:lstStyle/>
          <a:p>
            <a:pPr marL="0" indent="0">
              <a:buNone/>
            </a:pPr>
            <a:r>
              <a:rPr lang="en-US" sz="2400" b="1" dirty="0"/>
              <a:t>Primarily from a Tidy Tuesday set – </a:t>
            </a:r>
            <a:br>
              <a:rPr lang="en-US" sz="2400" b="1" dirty="0"/>
            </a:br>
            <a:r>
              <a:rPr lang="en-US" sz="2400" b="1" dirty="0"/>
              <a:t>a</a:t>
            </a:r>
            <a:r>
              <a:rPr lang="en-GB" sz="2400" b="1" dirty="0"/>
              <a:t> weekly data project aimed at the R ecosystem</a:t>
            </a:r>
            <a:endParaRPr lang="en-US" sz="2400" b="1" dirty="0"/>
          </a:p>
        </p:txBody>
      </p:sp>
      <p:sp>
        <p:nvSpPr>
          <p:cNvPr id="4" name="Content Placeholder 2">
            <a:extLst>
              <a:ext uri="{FF2B5EF4-FFF2-40B4-BE49-F238E27FC236}">
                <a16:creationId xmlns:a16="http://schemas.microsoft.com/office/drawing/2014/main" id="{DEDC329C-B71D-3B48-B1A2-D25070BBEAD6}"/>
              </a:ext>
            </a:extLst>
          </p:cNvPr>
          <p:cNvSpPr txBox="1">
            <a:spLocks/>
          </p:cNvSpPr>
          <p:nvPr/>
        </p:nvSpPr>
        <p:spPr>
          <a:xfrm>
            <a:off x="685800" y="2503092"/>
            <a:ext cx="10820400" cy="412404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2400" b="1" dirty="0"/>
              <a:t>Tidy Tuesday Data:</a:t>
            </a:r>
          </a:p>
          <a:p>
            <a:pPr>
              <a:lnSpc>
                <a:spcPct val="150000"/>
              </a:lnSpc>
            </a:pPr>
            <a:r>
              <a:rPr lang="en-GB" sz="2400" b="1" dirty="0"/>
              <a:t>Eruptions</a:t>
            </a:r>
          </a:p>
          <a:p>
            <a:pPr>
              <a:lnSpc>
                <a:spcPct val="150000"/>
              </a:lnSpc>
            </a:pPr>
            <a:r>
              <a:rPr lang="en-GB" sz="2400" b="1" dirty="0"/>
              <a:t>Events</a:t>
            </a:r>
          </a:p>
          <a:p>
            <a:pPr>
              <a:lnSpc>
                <a:spcPct val="150000"/>
              </a:lnSpc>
            </a:pPr>
            <a:r>
              <a:rPr lang="en-GB" sz="2400" b="1" dirty="0" err="1"/>
              <a:t>Sulfur</a:t>
            </a:r>
            <a:endParaRPr lang="en-GB" sz="2400" b="1" dirty="0"/>
          </a:p>
          <a:p>
            <a:pPr>
              <a:lnSpc>
                <a:spcPct val="150000"/>
              </a:lnSpc>
            </a:pPr>
            <a:r>
              <a:rPr lang="en-GB" sz="2400" b="1" dirty="0"/>
              <a:t>Tree rings</a:t>
            </a:r>
          </a:p>
          <a:p>
            <a:pPr>
              <a:lnSpc>
                <a:spcPct val="150000"/>
              </a:lnSpc>
            </a:pPr>
            <a:r>
              <a:rPr lang="en-GB" sz="2400" b="1" dirty="0"/>
              <a:t>Volcano</a:t>
            </a:r>
          </a:p>
          <a:p>
            <a:pPr marL="0" indent="0">
              <a:lnSpc>
                <a:spcPct val="150000"/>
              </a:lnSpc>
              <a:buNone/>
            </a:pPr>
            <a:r>
              <a:rPr lang="en-GB" sz="2400" b="1" dirty="0"/>
              <a:t>Other Data:</a:t>
            </a:r>
          </a:p>
          <a:p>
            <a:pPr>
              <a:lnSpc>
                <a:spcPct val="150000"/>
              </a:lnSpc>
            </a:pPr>
            <a:r>
              <a:rPr lang="en-GB" sz="2400" b="1" dirty="0"/>
              <a:t>Explanation of the VEI scale</a:t>
            </a:r>
          </a:p>
          <a:p>
            <a:pPr>
              <a:lnSpc>
                <a:spcPct val="150000"/>
              </a:lnSpc>
            </a:pPr>
            <a:r>
              <a:rPr lang="en-GB" sz="2400" b="1" dirty="0"/>
              <a:t>Number of recorded deaths from eruptions</a:t>
            </a:r>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1732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B81B-6A47-8442-B918-2C19F0AB1311}"/>
              </a:ext>
            </a:extLst>
          </p:cNvPr>
          <p:cNvSpPr>
            <a:spLocks noGrp="1"/>
          </p:cNvSpPr>
          <p:nvPr>
            <p:ph type="title"/>
          </p:nvPr>
        </p:nvSpPr>
        <p:spPr>
          <a:xfrm>
            <a:off x="3446584" y="0"/>
            <a:ext cx="8610600" cy="1293028"/>
          </a:xfrm>
        </p:spPr>
        <p:txBody>
          <a:bodyPr/>
          <a:lstStyle/>
          <a:p>
            <a:r>
              <a:rPr lang="en-US" b="1" dirty="0"/>
              <a:t>Data Cleaning</a:t>
            </a:r>
          </a:p>
        </p:txBody>
      </p:sp>
      <p:sp>
        <p:nvSpPr>
          <p:cNvPr id="3" name="Content Placeholder 2">
            <a:extLst>
              <a:ext uri="{FF2B5EF4-FFF2-40B4-BE49-F238E27FC236}">
                <a16:creationId xmlns:a16="http://schemas.microsoft.com/office/drawing/2014/main" id="{A45CD823-11C1-CF48-AF86-D63E3AA19EB5}"/>
              </a:ext>
            </a:extLst>
          </p:cNvPr>
          <p:cNvSpPr>
            <a:spLocks noGrp="1"/>
          </p:cNvSpPr>
          <p:nvPr>
            <p:ph idx="1"/>
          </p:nvPr>
        </p:nvSpPr>
        <p:spPr/>
        <p:txBody>
          <a:bodyPr/>
          <a:lstStyle/>
          <a:p>
            <a:pPr marL="0" indent="0">
              <a:buNone/>
            </a:pPr>
            <a:r>
              <a:rPr lang="en-US" b="1" dirty="0"/>
              <a:t>The Tidy Tuesday datasets were very clean to begin with </a:t>
            </a:r>
          </a:p>
          <a:p>
            <a:pPr marL="0" indent="0">
              <a:buNone/>
            </a:pPr>
            <a:r>
              <a:rPr lang="en-US" b="1" dirty="0"/>
              <a:t>	- a few unnecessary fields were removed</a:t>
            </a:r>
          </a:p>
          <a:p>
            <a:pPr marL="0" indent="0">
              <a:buNone/>
            </a:pPr>
            <a:r>
              <a:rPr lang="en-US" b="1" dirty="0"/>
              <a:t>	-  the data was joined and amended as needed </a:t>
            </a:r>
          </a:p>
          <a:p>
            <a:pPr marL="0" indent="0">
              <a:buNone/>
            </a:pPr>
            <a:endParaRPr lang="en-US" b="1" dirty="0"/>
          </a:p>
          <a:p>
            <a:pPr marL="0" indent="0">
              <a:buNone/>
            </a:pPr>
            <a:r>
              <a:rPr lang="en-US" b="1" dirty="0"/>
              <a:t>The VEI (Volcanic Explosive Index) table needed a little formatting so it could be matched to the other datasets.</a:t>
            </a:r>
          </a:p>
          <a:p>
            <a:pPr marL="0" indent="0">
              <a:buNone/>
            </a:pPr>
            <a:endParaRPr lang="en-US" b="1" dirty="0"/>
          </a:p>
          <a:p>
            <a:pPr marL="0" indent="0">
              <a:buNone/>
            </a:pPr>
            <a:r>
              <a:rPr lang="en-US" b="1" dirty="0"/>
              <a:t>The death database needed a lot of editing to match volcano names</a:t>
            </a:r>
          </a:p>
        </p:txBody>
      </p:sp>
    </p:spTree>
    <p:extLst>
      <p:ext uri="{BB962C8B-B14F-4D97-AF65-F5344CB8AC3E}">
        <p14:creationId xmlns:p14="http://schemas.microsoft.com/office/powerpoint/2010/main" val="23341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1164605"/>
            <a:ext cx="3456432" cy="1311128"/>
          </a:xfrm>
        </p:spPr>
        <p:txBody>
          <a:bodyPr>
            <a:spAutoFit/>
          </a:bodyPr>
          <a:lstStyle/>
          <a:p>
            <a:r>
              <a:rPr lang="en-GB" sz="2200" b="1" dirty="0"/>
              <a:t>Question One:</a:t>
            </a:r>
            <a:br>
              <a:rPr lang="en-GB" sz="2200" b="1" dirty="0"/>
            </a:br>
            <a:br>
              <a:rPr lang="en-GB" sz="2200" b="1" dirty="0"/>
            </a:br>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spcBef>
                <a:spcPts val="2200"/>
              </a:spcBef>
              <a:buFont typeface="Arial" panose="020B0604020202020204" pitchFamily="34" charset="0"/>
              <a:buChar char="•"/>
            </a:pPr>
            <a:r>
              <a:rPr lang="en-US" sz="1800" b="1" dirty="0"/>
              <a:t>Geographic location</a:t>
            </a:r>
          </a:p>
          <a:p>
            <a:pPr marL="285750" indent="-285750">
              <a:spcBef>
                <a:spcPts val="2200"/>
              </a:spcBef>
              <a:buFont typeface="Arial" panose="020B0604020202020204" pitchFamily="34" charset="0"/>
              <a:buChar char="•"/>
            </a:pPr>
            <a:r>
              <a:rPr lang="en-US" sz="1800" b="1" dirty="0"/>
              <a:t>Elevation</a:t>
            </a:r>
          </a:p>
          <a:p>
            <a:endParaRPr lang="en-US" sz="1800" b="1" dirty="0"/>
          </a:p>
        </p:txBody>
      </p:sp>
    </p:spTree>
    <p:extLst>
      <p:ext uri="{BB962C8B-B14F-4D97-AF65-F5344CB8AC3E}">
        <p14:creationId xmlns:p14="http://schemas.microsoft.com/office/powerpoint/2010/main" val="18092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3F8F-EB67-BF42-A9A5-BA3C3F6376EA}"/>
              </a:ext>
            </a:extLst>
          </p:cNvPr>
          <p:cNvSpPr>
            <a:spLocks noGrp="1"/>
          </p:cNvSpPr>
          <p:nvPr>
            <p:ph type="title"/>
          </p:nvPr>
        </p:nvSpPr>
        <p:spPr>
          <a:xfrm>
            <a:off x="3476171" y="217324"/>
            <a:ext cx="8610600" cy="1293028"/>
          </a:xfrm>
        </p:spPr>
        <p:txBody>
          <a:bodyPr/>
          <a:lstStyle/>
          <a:p>
            <a:r>
              <a:rPr lang="en-US" b="1" dirty="0"/>
              <a:t>Geographic Location</a:t>
            </a:r>
            <a:br>
              <a:rPr lang="en-US" b="1" dirty="0"/>
            </a:br>
            <a:endParaRPr lang="en-US" b="1" dirty="0"/>
          </a:p>
        </p:txBody>
      </p:sp>
      <p:sp>
        <p:nvSpPr>
          <p:cNvPr id="7" name="Content Placeholder 8">
            <a:extLst>
              <a:ext uri="{FF2B5EF4-FFF2-40B4-BE49-F238E27FC236}">
                <a16:creationId xmlns:a16="http://schemas.microsoft.com/office/drawing/2014/main" id="{025796E5-7267-EA42-B75E-F2A7CB72CE32}"/>
              </a:ext>
            </a:extLst>
          </p:cNvPr>
          <p:cNvSpPr>
            <a:spLocks noGrp="1"/>
          </p:cNvSpPr>
          <p:nvPr>
            <p:ph sz="half" idx="1"/>
          </p:nvPr>
        </p:nvSpPr>
        <p:spPr>
          <a:xfrm>
            <a:off x="359229" y="2090052"/>
            <a:ext cx="3487057" cy="4107367"/>
          </a:xfrm>
        </p:spPr>
        <p:txBody>
          <a:bodyPr>
            <a:normAutofit/>
          </a:bodyPr>
          <a:lstStyle/>
          <a:p>
            <a:r>
              <a:rPr lang="en-US" sz="2000" b="1" dirty="0"/>
              <a:t>The location of volcanoes follow the tectonic plates across the earth</a:t>
            </a:r>
          </a:p>
          <a:p>
            <a:r>
              <a:rPr lang="en-US" sz="2000" b="1" dirty="0"/>
              <a:t>The ring of fire around the Pacific Ocean is especially noticeable as volcanic</a:t>
            </a:r>
          </a:p>
        </p:txBody>
      </p:sp>
      <p:pic>
        <p:nvPicPr>
          <p:cNvPr id="9" name="Content Placeholder 4" descr="Map&#10;&#10;Description automatically generated">
            <a:extLst>
              <a:ext uri="{FF2B5EF4-FFF2-40B4-BE49-F238E27FC236}">
                <a16:creationId xmlns:a16="http://schemas.microsoft.com/office/drawing/2014/main" id="{858ED280-99EF-6447-A82A-E25932C508D1}"/>
              </a:ext>
            </a:extLst>
          </p:cNvPr>
          <p:cNvPicPr>
            <a:picLocks noGrp="1" noChangeAspect="1"/>
          </p:cNvPicPr>
          <p:nvPr>
            <p:ph sz="half" idx="2"/>
          </p:nvPr>
        </p:nvPicPr>
        <p:blipFill>
          <a:blip r:embed="rId3"/>
          <a:stretch>
            <a:fillRect/>
          </a:stretch>
        </p:blipFill>
        <p:spPr>
          <a:xfrm>
            <a:off x="3991428" y="1646796"/>
            <a:ext cx="8095343" cy="4993880"/>
          </a:xfrm>
          <a:prstGeom prst="rect">
            <a:avLst/>
          </a:prstGeom>
        </p:spPr>
      </p:pic>
    </p:spTree>
    <p:extLst>
      <p:ext uri="{BB962C8B-B14F-4D97-AF65-F5344CB8AC3E}">
        <p14:creationId xmlns:p14="http://schemas.microsoft.com/office/powerpoint/2010/main" val="13349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D3C3-1246-D847-832D-4F14846911EA}"/>
              </a:ext>
            </a:extLst>
          </p:cNvPr>
          <p:cNvSpPr>
            <a:spLocks noGrp="1"/>
          </p:cNvSpPr>
          <p:nvPr>
            <p:ph type="title"/>
          </p:nvPr>
        </p:nvSpPr>
        <p:spPr>
          <a:xfrm>
            <a:off x="3454886" y="0"/>
            <a:ext cx="8610600" cy="1293028"/>
          </a:xfrm>
        </p:spPr>
        <p:txBody>
          <a:bodyPr/>
          <a:lstStyle/>
          <a:p>
            <a:r>
              <a:rPr lang="en-US" b="1" dirty="0"/>
              <a:t>elevation</a:t>
            </a:r>
          </a:p>
        </p:txBody>
      </p:sp>
      <p:sp>
        <p:nvSpPr>
          <p:cNvPr id="3" name="Content Placeholder 2">
            <a:extLst>
              <a:ext uri="{FF2B5EF4-FFF2-40B4-BE49-F238E27FC236}">
                <a16:creationId xmlns:a16="http://schemas.microsoft.com/office/drawing/2014/main" id="{0CB06165-2852-4741-A4F0-1CCC450FBBA4}"/>
              </a:ext>
            </a:extLst>
          </p:cNvPr>
          <p:cNvSpPr>
            <a:spLocks noGrp="1"/>
          </p:cNvSpPr>
          <p:nvPr>
            <p:ph sz="half" idx="1"/>
          </p:nvPr>
        </p:nvSpPr>
        <p:spPr>
          <a:xfrm>
            <a:off x="277833" y="1293028"/>
            <a:ext cx="3074967" cy="5237649"/>
          </a:xfrm>
        </p:spPr>
        <p:txBody>
          <a:bodyPr>
            <a:normAutofit/>
          </a:bodyPr>
          <a:lstStyle/>
          <a:p>
            <a:endParaRPr lang="en-US" sz="2000" b="1" dirty="0"/>
          </a:p>
          <a:p>
            <a:r>
              <a:rPr lang="en-US" sz="2000" b="1" dirty="0"/>
              <a:t>Straight line pattern shows repeated eruptions of the same volcano</a:t>
            </a:r>
          </a:p>
          <a:p>
            <a:r>
              <a:rPr lang="en-US" sz="2000" b="1" dirty="0"/>
              <a:t>Many more eruptions noticeable since 1800s</a:t>
            </a:r>
          </a:p>
          <a:p>
            <a:r>
              <a:rPr lang="en-US" sz="2000" b="1" dirty="0"/>
              <a:t>91% have a VEI of 3 or lower </a:t>
            </a:r>
          </a:p>
          <a:p>
            <a:r>
              <a:rPr lang="en-US" sz="2000" b="1" dirty="0"/>
              <a:t>Of all the known eruptions in the past 10,000 years only 8 had a VEI of 7</a:t>
            </a:r>
          </a:p>
          <a:p>
            <a:r>
              <a:rPr lang="en-US" sz="2000" b="1" dirty="0"/>
              <a:t>No discernible pattern otherwise</a:t>
            </a:r>
          </a:p>
          <a:p>
            <a:endParaRPr lang="en-US" sz="2000" b="1" dirty="0"/>
          </a:p>
        </p:txBody>
      </p:sp>
      <p:pic>
        <p:nvPicPr>
          <p:cNvPr id="5" name="Content Placeholder 4" descr="Diagram&#10;&#10;Description automatically generated">
            <a:extLst>
              <a:ext uri="{FF2B5EF4-FFF2-40B4-BE49-F238E27FC236}">
                <a16:creationId xmlns:a16="http://schemas.microsoft.com/office/drawing/2014/main" id="{972E95EF-5594-1749-8A92-59F02BE2C145}"/>
              </a:ext>
            </a:extLst>
          </p:cNvPr>
          <p:cNvPicPr>
            <a:picLocks noChangeAspect="1"/>
          </p:cNvPicPr>
          <p:nvPr/>
        </p:nvPicPr>
        <p:blipFill>
          <a:blip r:embed="rId3"/>
          <a:stretch>
            <a:fillRect/>
          </a:stretch>
        </p:blipFill>
        <p:spPr>
          <a:xfrm>
            <a:off x="3583462" y="1293028"/>
            <a:ext cx="8482024" cy="5237649"/>
          </a:xfrm>
          <a:prstGeom prst="rect">
            <a:avLst/>
          </a:prstGeom>
        </p:spPr>
      </p:pic>
    </p:spTree>
    <p:extLst>
      <p:ext uri="{BB962C8B-B14F-4D97-AF65-F5344CB8AC3E}">
        <p14:creationId xmlns:p14="http://schemas.microsoft.com/office/powerpoint/2010/main" val="42191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EA3-61DF-BB42-AFB8-25FD51330469}"/>
              </a:ext>
            </a:extLst>
          </p:cNvPr>
          <p:cNvSpPr>
            <a:spLocks noGrp="1"/>
          </p:cNvSpPr>
          <p:nvPr>
            <p:ph type="title"/>
          </p:nvPr>
        </p:nvSpPr>
        <p:spPr>
          <a:xfrm>
            <a:off x="3356393" y="25339"/>
            <a:ext cx="8610600" cy="1293028"/>
          </a:xfrm>
        </p:spPr>
        <p:txBody>
          <a:bodyPr/>
          <a:lstStyle/>
          <a:p>
            <a:r>
              <a:rPr lang="en-US" b="1" dirty="0"/>
              <a:t>Elevation by volcano type</a:t>
            </a:r>
          </a:p>
        </p:txBody>
      </p:sp>
      <p:sp>
        <p:nvSpPr>
          <p:cNvPr id="3" name="Content Placeholder 2">
            <a:extLst>
              <a:ext uri="{FF2B5EF4-FFF2-40B4-BE49-F238E27FC236}">
                <a16:creationId xmlns:a16="http://schemas.microsoft.com/office/drawing/2014/main" id="{D3AC14A8-748E-BC42-B1C0-8A82607496F4}"/>
              </a:ext>
            </a:extLst>
          </p:cNvPr>
          <p:cNvSpPr>
            <a:spLocks noGrp="1"/>
          </p:cNvSpPr>
          <p:nvPr>
            <p:ph sz="half" idx="1"/>
          </p:nvPr>
        </p:nvSpPr>
        <p:spPr>
          <a:xfrm>
            <a:off x="225007" y="2049414"/>
            <a:ext cx="3276600" cy="4024125"/>
          </a:xfrm>
        </p:spPr>
        <p:txBody>
          <a:bodyPr/>
          <a:lstStyle/>
          <a:p>
            <a:r>
              <a:rPr lang="en-US" sz="2400" b="1" dirty="0"/>
              <a:t>No real pattern noticeable</a:t>
            </a:r>
          </a:p>
          <a:p>
            <a:r>
              <a:rPr lang="en-US" sz="2400" b="1" dirty="0"/>
              <a:t>Majority of the volcanoes are stratovolcanoes</a:t>
            </a:r>
          </a:p>
          <a:p>
            <a:r>
              <a:rPr lang="en-US" sz="2400" b="1" dirty="0"/>
              <a:t>Subglacial volcanoes can be seen to be below 0m elevation</a:t>
            </a:r>
          </a:p>
          <a:p>
            <a:endParaRPr lang="en-US" b="1" dirty="0"/>
          </a:p>
        </p:txBody>
      </p:sp>
      <p:pic>
        <p:nvPicPr>
          <p:cNvPr id="5" name="Content Placeholder 4">
            <a:extLst>
              <a:ext uri="{FF2B5EF4-FFF2-40B4-BE49-F238E27FC236}">
                <a16:creationId xmlns:a16="http://schemas.microsoft.com/office/drawing/2014/main" id="{1AE6428C-D0CF-C242-BBBB-86C7E2B84C5B}"/>
              </a:ext>
            </a:extLst>
          </p:cNvPr>
          <p:cNvPicPr>
            <a:picLocks noChangeAspect="1"/>
          </p:cNvPicPr>
          <p:nvPr/>
        </p:nvPicPr>
        <p:blipFill>
          <a:blip r:embed="rId3"/>
          <a:stretch>
            <a:fillRect/>
          </a:stretch>
        </p:blipFill>
        <p:spPr>
          <a:xfrm>
            <a:off x="3962400" y="1590060"/>
            <a:ext cx="8004593" cy="4942835"/>
          </a:xfrm>
          <a:prstGeom prst="rect">
            <a:avLst/>
          </a:prstGeom>
        </p:spPr>
      </p:pic>
    </p:spTree>
    <p:extLst>
      <p:ext uri="{BB962C8B-B14F-4D97-AF65-F5344CB8AC3E}">
        <p14:creationId xmlns:p14="http://schemas.microsoft.com/office/powerpoint/2010/main" val="3662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1C1-6EC6-964F-94B6-B267E07A244D}"/>
              </a:ext>
            </a:extLst>
          </p:cNvPr>
          <p:cNvSpPr>
            <a:spLocks noGrp="1"/>
          </p:cNvSpPr>
          <p:nvPr>
            <p:ph type="title"/>
          </p:nvPr>
        </p:nvSpPr>
        <p:spPr>
          <a:xfrm>
            <a:off x="2525486" y="227345"/>
            <a:ext cx="9474200" cy="1293028"/>
          </a:xfrm>
        </p:spPr>
        <p:txBody>
          <a:bodyPr/>
          <a:lstStyle/>
          <a:p>
            <a:r>
              <a:rPr lang="en-US" b="1" dirty="0"/>
              <a:t>Number of eruptions by volcano</a:t>
            </a:r>
          </a:p>
        </p:txBody>
      </p:sp>
      <p:pic>
        <p:nvPicPr>
          <p:cNvPr id="5" name="Content Placeholder 4" descr="Chart, scatter chart&#10;&#10;Description automatically generated">
            <a:extLst>
              <a:ext uri="{FF2B5EF4-FFF2-40B4-BE49-F238E27FC236}">
                <a16:creationId xmlns:a16="http://schemas.microsoft.com/office/drawing/2014/main" id="{765DFC15-86B9-0849-AAF6-C2BE5A296799}"/>
              </a:ext>
            </a:extLst>
          </p:cNvPr>
          <p:cNvPicPr>
            <a:picLocks noGrp="1" noChangeAspect="1"/>
          </p:cNvPicPr>
          <p:nvPr>
            <p:ph idx="1"/>
          </p:nvPr>
        </p:nvPicPr>
        <p:blipFill>
          <a:blip r:embed="rId3"/>
          <a:stretch>
            <a:fillRect/>
          </a:stretch>
        </p:blipFill>
        <p:spPr>
          <a:xfrm>
            <a:off x="729616" y="1117633"/>
            <a:ext cx="8936898" cy="5513022"/>
          </a:xfrm>
        </p:spPr>
      </p:pic>
      <p:sp>
        <p:nvSpPr>
          <p:cNvPr id="6" name="TextBox 5">
            <a:extLst>
              <a:ext uri="{FF2B5EF4-FFF2-40B4-BE49-F238E27FC236}">
                <a16:creationId xmlns:a16="http://schemas.microsoft.com/office/drawing/2014/main" id="{EC2CD60B-81D3-A748-8575-2A968CBE0490}"/>
              </a:ext>
            </a:extLst>
          </p:cNvPr>
          <p:cNvSpPr txBox="1"/>
          <p:nvPr/>
        </p:nvSpPr>
        <p:spPr>
          <a:xfrm>
            <a:off x="2525486" y="2410662"/>
            <a:ext cx="4572000" cy="369332"/>
          </a:xfrm>
          <a:prstGeom prst="rect">
            <a:avLst/>
          </a:prstGeom>
          <a:noFill/>
        </p:spPr>
        <p:txBody>
          <a:bodyPr wrap="square" rtlCol="0">
            <a:spAutoFit/>
          </a:bodyPr>
          <a:lstStyle/>
          <a:p>
            <a:r>
              <a:rPr lang="en-US" b="1" dirty="0">
                <a:solidFill>
                  <a:schemeClr val="accent1">
                    <a:lumMod val="75000"/>
                  </a:schemeClr>
                </a:solidFill>
              </a:rPr>
              <a:t>72 % have erupted 10 times or fewer</a:t>
            </a:r>
          </a:p>
        </p:txBody>
      </p:sp>
      <p:sp>
        <p:nvSpPr>
          <p:cNvPr id="7" name="TextBox 6">
            <a:extLst>
              <a:ext uri="{FF2B5EF4-FFF2-40B4-BE49-F238E27FC236}">
                <a16:creationId xmlns:a16="http://schemas.microsoft.com/office/drawing/2014/main" id="{AD13A2F6-C999-944E-AA66-27D7C1E28421}"/>
              </a:ext>
            </a:extLst>
          </p:cNvPr>
          <p:cNvSpPr txBox="1"/>
          <p:nvPr/>
        </p:nvSpPr>
        <p:spPr>
          <a:xfrm>
            <a:off x="2068286" y="1596185"/>
            <a:ext cx="3918857" cy="369332"/>
          </a:xfrm>
          <a:prstGeom prst="rect">
            <a:avLst/>
          </a:prstGeom>
          <a:noFill/>
        </p:spPr>
        <p:txBody>
          <a:bodyPr wrap="square" rtlCol="0">
            <a:spAutoFit/>
          </a:bodyPr>
          <a:lstStyle/>
          <a:p>
            <a:r>
              <a:rPr lang="en-US" b="1" dirty="0">
                <a:solidFill>
                  <a:schemeClr val="accent1">
                    <a:lumMod val="75000"/>
                  </a:schemeClr>
                </a:solidFill>
              </a:rPr>
              <a:t>27% have only erupted once </a:t>
            </a:r>
          </a:p>
        </p:txBody>
      </p:sp>
      <p:sp>
        <p:nvSpPr>
          <p:cNvPr id="8" name="TextBox 7">
            <a:extLst>
              <a:ext uri="{FF2B5EF4-FFF2-40B4-BE49-F238E27FC236}">
                <a16:creationId xmlns:a16="http://schemas.microsoft.com/office/drawing/2014/main" id="{95EEED15-99F7-7D43-8A1D-BB305B7ECC79}"/>
              </a:ext>
            </a:extLst>
          </p:cNvPr>
          <p:cNvSpPr txBox="1"/>
          <p:nvPr/>
        </p:nvSpPr>
        <p:spPr>
          <a:xfrm>
            <a:off x="3534229" y="3076371"/>
            <a:ext cx="4572000" cy="369332"/>
          </a:xfrm>
          <a:prstGeom prst="rect">
            <a:avLst/>
          </a:prstGeom>
          <a:noFill/>
        </p:spPr>
        <p:txBody>
          <a:bodyPr wrap="square" rtlCol="0">
            <a:spAutoFit/>
          </a:bodyPr>
          <a:lstStyle/>
          <a:p>
            <a:r>
              <a:rPr lang="en-US" b="1" dirty="0">
                <a:solidFill>
                  <a:schemeClr val="accent1">
                    <a:lumMod val="75000"/>
                  </a:schemeClr>
                </a:solidFill>
              </a:rPr>
              <a:t>96 % have erupted 50 times or fewer</a:t>
            </a:r>
          </a:p>
        </p:txBody>
      </p:sp>
      <p:sp>
        <p:nvSpPr>
          <p:cNvPr id="9" name="TextBox 8">
            <a:extLst>
              <a:ext uri="{FF2B5EF4-FFF2-40B4-BE49-F238E27FC236}">
                <a16:creationId xmlns:a16="http://schemas.microsoft.com/office/drawing/2014/main" id="{533642F9-73DE-7D43-99DD-56283327899D}"/>
              </a:ext>
            </a:extLst>
          </p:cNvPr>
          <p:cNvSpPr txBox="1"/>
          <p:nvPr/>
        </p:nvSpPr>
        <p:spPr>
          <a:xfrm>
            <a:off x="6096000" y="4382159"/>
            <a:ext cx="3294743" cy="646331"/>
          </a:xfrm>
          <a:prstGeom prst="rect">
            <a:avLst/>
          </a:prstGeom>
          <a:noFill/>
        </p:spPr>
        <p:txBody>
          <a:bodyPr wrap="square" rtlCol="0">
            <a:spAutoFit/>
          </a:bodyPr>
          <a:lstStyle/>
          <a:p>
            <a:r>
              <a:rPr lang="en-US" b="1" dirty="0">
                <a:solidFill>
                  <a:schemeClr val="accent1">
                    <a:lumMod val="75000"/>
                  </a:schemeClr>
                </a:solidFill>
              </a:rPr>
              <a:t>But 8 have known to have erupted over 100 times</a:t>
            </a:r>
          </a:p>
        </p:txBody>
      </p:sp>
    </p:spTree>
    <p:extLst>
      <p:ext uri="{BB962C8B-B14F-4D97-AF65-F5344CB8AC3E}">
        <p14:creationId xmlns:p14="http://schemas.microsoft.com/office/powerpoint/2010/main" val="4343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1042</TotalTime>
  <Words>1968</Words>
  <Application>Microsoft Macintosh PowerPoint</Application>
  <PresentationFormat>Widescreen</PresentationFormat>
  <Paragraphs>315</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Lucida Grande</vt:lpstr>
      <vt:lpstr>Vapor Trail</vt:lpstr>
      <vt:lpstr>Volcanoes</vt:lpstr>
      <vt:lpstr>Presentation Content</vt:lpstr>
      <vt:lpstr>Data Sources</vt:lpstr>
      <vt:lpstr>Data Cleaning</vt:lpstr>
      <vt:lpstr>Questions</vt:lpstr>
      <vt:lpstr>Geographic Location </vt:lpstr>
      <vt:lpstr>elevation</vt:lpstr>
      <vt:lpstr>Elevation by volcano type</vt:lpstr>
      <vt:lpstr>Number of eruptions by volcano</vt:lpstr>
      <vt:lpstr>Repeat erupters</vt:lpstr>
      <vt:lpstr>Questions</vt:lpstr>
      <vt:lpstr>Deaths caused by volcanoes</vt:lpstr>
      <vt:lpstr>Population</vt:lpstr>
      <vt:lpstr>VEI index</vt:lpstr>
      <vt:lpstr>Questions</vt:lpstr>
      <vt:lpstr>Vei Index</vt:lpstr>
      <vt:lpstr>Indonesia volcanoes</vt:lpstr>
      <vt:lpstr>PowerPoint Presentation</vt:lpstr>
      <vt:lpstr>PowerPoint Presentation</vt:lpstr>
      <vt:lpstr>Questions</vt:lpstr>
      <vt:lpstr>The future</vt:lpstr>
      <vt:lpstr>PowerPoint Presentation</vt:lpstr>
      <vt:lpstr>References/Acknowledgements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Burns</dc:creator>
  <cp:lastModifiedBy>Lucy Burns</cp:lastModifiedBy>
  <cp:revision>103</cp:revision>
  <dcterms:created xsi:type="dcterms:W3CDTF">2022-03-11T12:05:54Z</dcterms:created>
  <dcterms:modified xsi:type="dcterms:W3CDTF">2022-03-14T13:10:12Z</dcterms:modified>
</cp:coreProperties>
</file>